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336" r:id="rId40"/>
    <p:sldId id="337"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B49CB"/>
    <a:srgbClr val="0948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174"/>
  </p:normalViewPr>
  <p:slideViewPr>
    <p:cSldViewPr snapToGrid="0" snapToObjects="1">
      <p:cViewPr varScale="1">
        <p:scale>
          <a:sx n="68" d="100"/>
          <a:sy n="68" d="100"/>
        </p:scale>
        <p:origin x="9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06-Nov-23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06-Nov-23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61905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06-Nov-23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rawpixel.com/image/2229763/official-space-photos" TargetMode="External"/><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github.com/Ashutosh-Singh-Thakur/Data-Science/blob/master/Course%2010%20Applied%20Data%20Science%20Capstone/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hyperlink" Target="https://github.com/Ashutosh-Singh-Thakur/Data-Science/blob/master/Course%2010%20Applied%20Data%20Science%20Capstone/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wired.it/scienza/spazio/2017/01/16/spacex-missione-iridium-1/" TargetMode="External"/><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github.com/Ashutosh-Singh-Thakur/Data-Science/blob/master/Course%2010%20Applied%20Data%20Science%20Capstone/jupyter-labs-eda-dataviz.ipynb"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hyperlink" Target="https://www.flickr.com/photos/spacex/38583829295"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shutosh-Singh-Thakur/Data-Science/blob/master/Course%2010%20Applied%20Data%20Science%20Capstone/lab_jupyter_launch_site_location.ipynb"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hutosh-Singh-Thakur/Data-Science/blob/master/Course%2010%20Applied%20Data%20Science%20Capstone/Spacex_dash.py"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shutosh-Singh-Thakur/Data-Science/blob/master/Course%2010%20Applied%20Data%20Science%20Capstone/SpaceX_Machine_Learning_Prediction_Part_5.jupyterlite.ipynb"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hyperlink" Target="https://github.com/Ashutosh-Singh-Thakur/Data-Science/blob/master/Course%2010%20Applied%20Data%20Science%20Capstone/jupyter-labs-eda-dataviz.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hyperlink" Target="https://github.com/Ashutosh-Singh-Thakur/Data-Science/blob/master/Course%2010%20Applied%20Data%20Science%20Capstone/jupyter-labs-eda-dataviz.ipyn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hyperlink" Target="https://github.com/Ashutosh-Singh-Thakur/Data-Science/blob/master/Course%2010%20Applied%20Data%20Science%20Capstone/jupyter-labs-eda-dataviz.ipyn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hyperlink" Target="https://github.com/Ashutosh-Singh-Thakur/Data-Science/blob/master/Course%2010%20Applied%20Data%20Science%20Capstone/jupyter-labs-eda-dataviz.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hyperlink" Target="https://github.com/Ashutosh-Singh-Thakur/Data-Science/blob/master/Course%2010%20Applied%20Data%20Science%20Capstone/jupyter-labs-eda-dataviz.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hyperlink" Target="https://github.com/Ashutosh-Singh-Thakur/Data-Science/blob/master/Course%2010%20Applied%20Data%20Science%20Capstone/jupyter-labs-eda-dataviz.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hyperlink" Target="https://github.com/Ashutosh-Singh-Thakur/Data-Science/blob/master/Course%2010%20Applied%20Data%20Science%20Capstone/jupyter-labs-eda-sql-coursera_sqllite.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jupyter-labs-eda-sql-coursera_sqllite.ipynb" TargetMode="Externa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cottica.net/2018/02/15/the-globalist-a-route-for-the-21st-century/" TargetMode="External"/><Relationship Id="rId2" Type="http://schemas.openxmlformats.org/officeDocument/2006/relationships/image" Target="../media/image40.jp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lab_jupyter_launch_site_location.ipynb" TargetMode="Externa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hyperlink" Target="https://www.cottica.net/2018/02/15/the-globalist-a-route-for-the-21st-century/" TargetMode="External"/><Relationship Id="rId2" Type="http://schemas.openxmlformats.org/officeDocument/2006/relationships/image" Target="../media/image40.jp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lab_jupyter_launch_site_location.ipynb" TargetMode="Externa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hyperlink" Target="https://www.cottica.net/2018/02/15/the-globalist-a-route-for-the-21st-century/" TargetMode="External"/><Relationship Id="rId2" Type="http://schemas.openxmlformats.org/officeDocument/2006/relationships/image" Target="../media/image40.jpg"/><Relationship Id="rId1" Type="http://schemas.openxmlformats.org/officeDocument/2006/relationships/slideLayout" Target="../slideLayouts/slideLayout1.xml"/><Relationship Id="rId5" Type="http://schemas.openxmlformats.org/officeDocument/2006/relationships/hyperlink" Target="https://github.com/Ashutosh-Singh-Thakur/Data-Science/blob/master/Course%2010%20Applied%20Data%20Science%20Capstone/lab_jupyter_launch_site_location.ipynb" TargetMode="Externa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hyperlink" Target="https://www.pexels.com/photo/space-rocket-launching-73871/" TargetMode="External"/><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SkillsNetwork/datasets/dataset_part_2.csv" TargetMode="External"/><Relationship Id="rId5" Type="http://schemas.openxmlformats.org/officeDocument/2006/relationships/hyperlink" Target="https://www.pexels.com/photo/space-rocket-launching-73871/" TargetMode="External"/><Relationship Id="rId4" Type="http://schemas.microsoft.com/office/2007/relationships/hdphoto" Target="../media/hdphoto8.wdp"/></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079020" cy="707886"/>
          </a:xfrm>
          <a:prstGeom prst="rect">
            <a:avLst/>
          </a:prstGeom>
          <a:noFill/>
        </p:spPr>
        <p:txBody>
          <a:bodyPr wrap="square" lIns="91440" tIns="45720" rIns="91440" bIns="45720" rtlCol="0" anchor="t">
            <a:spAutoFit/>
          </a:bodyPr>
          <a:lstStyle/>
          <a:p>
            <a:r>
              <a:rPr lang="en-US" sz="2000" b="1" dirty="0">
                <a:solidFill>
                  <a:schemeClr val="bg2"/>
                </a:solidFill>
                <a:latin typeface="Times New Roman" panose="02020603050405020304" pitchFamily="18" charset="0"/>
                <a:ea typeface="SF Pro" pitchFamily="2" charset="0"/>
                <a:cs typeface="Times New Roman" panose="02020603050405020304" pitchFamily="18" charset="0"/>
              </a:rPr>
              <a:t>Ashutosh Singh Thakur</a:t>
            </a:r>
          </a:p>
          <a:p>
            <a:r>
              <a:rPr lang="en-US" sz="2000" b="1" dirty="0">
                <a:solidFill>
                  <a:schemeClr val="bg2"/>
                </a:solidFill>
                <a:latin typeface="Times New Roman" panose="02020603050405020304" pitchFamily="18" charset="0"/>
                <a:ea typeface="SF Pro" pitchFamily="2" charset="0"/>
                <a:cs typeface="Times New Roman" panose="02020603050405020304" pitchFamily="18" charset="0"/>
              </a:rPr>
              <a:t>04/11/2023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392500"/>
            <a:ext cx="5125483" cy="4484004"/>
          </a:xfrm>
          <a:prstGeom prst="rect">
            <a:avLst/>
          </a:prstGeom>
        </p:spPr>
        <p:txBody>
          <a:bodyPr lIns="91440" tIns="45720" rIns="91440" bIns="45720" anchor="t">
            <a:noAutofit/>
          </a:bodyPr>
          <a:lstStyle/>
          <a:p>
            <a:pPr>
              <a:lnSpc>
                <a:spcPct val="80000"/>
              </a:lnSpc>
              <a:buFont typeface="Wingdings" panose="05000000000000000000" pitchFamily="2" charset="2"/>
              <a:buChar char="Ø"/>
            </a:pPr>
            <a:r>
              <a:rPr lang="en-US" sz="2000" b="1" dirty="0">
                <a:highlight>
                  <a:srgbClr val="F2F4F8"/>
                </a:highlight>
              </a:rPr>
              <a:t>Request data</a:t>
            </a:r>
            <a:r>
              <a:rPr lang="en-US" sz="2000" dirty="0">
                <a:highlight>
                  <a:srgbClr val="F2F4F8"/>
                </a:highlight>
              </a:rPr>
              <a:t> (Falcon 9 launch data) from Wikipedia</a:t>
            </a:r>
          </a:p>
          <a:p>
            <a:pPr>
              <a:lnSpc>
                <a:spcPct val="80000"/>
              </a:lnSpc>
              <a:buFont typeface="Wingdings" panose="05000000000000000000" pitchFamily="2" charset="2"/>
              <a:buChar char="Ø"/>
            </a:pPr>
            <a:r>
              <a:rPr lang="en-US" sz="2000" b="1" dirty="0">
                <a:highlight>
                  <a:srgbClr val="F2F4F8"/>
                </a:highlight>
              </a:rPr>
              <a:t>Create </a:t>
            </a:r>
            <a:r>
              <a:rPr lang="en-US" sz="2000" b="1" dirty="0" err="1">
                <a:highlight>
                  <a:srgbClr val="F2F4F8"/>
                </a:highlight>
              </a:rPr>
              <a:t>BeautifulSoup</a:t>
            </a:r>
            <a:r>
              <a:rPr lang="en-US" sz="2000" b="1" dirty="0">
                <a:highlight>
                  <a:srgbClr val="F2F4F8"/>
                </a:highlight>
              </a:rPr>
              <a:t> object</a:t>
            </a:r>
            <a:r>
              <a:rPr lang="en-US" sz="2000" dirty="0">
                <a:highlight>
                  <a:srgbClr val="F2F4F8"/>
                </a:highlight>
              </a:rPr>
              <a:t> from HTML response</a:t>
            </a:r>
          </a:p>
          <a:p>
            <a:pPr>
              <a:lnSpc>
                <a:spcPct val="80000"/>
              </a:lnSpc>
              <a:buFont typeface="Wingdings" panose="05000000000000000000" pitchFamily="2" charset="2"/>
              <a:buChar char="Ø"/>
            </a:pPr>
            <a:r>
              <a:rPr lang="en-US" sz="2000" b="1" dirty="0">
                <a:highlight>
                  <a:srgbClr val="F2F4F8"/>
                </a:highlight>
              </a:rPr>
              <a:t>Extract column names</a:t>
            </a:r>
            <a:r>
              <a:rPr lang="en-US" sz="2000" dirty="0">
                <a:highlight>
                  <a:srgbClr val="F2F4F8"/>
                </a:highlight>
              </a:rPr>
              <a:t> from HTML table header</a:t>
            </a:r>
          </a:p>
          <a:p>
            <a:pPr>
              <a:lnSpc>
                <a:spcPct val="80000"/>
              </a:lnSpc>
              <a:buFont typeface="Wingdings" panose="05000000000000000000" pitchFamily="2" charset="2"/>
              <a:buChar char="Ø"/>
            </a:pPr>
            <a:r>
              <a:rPr lang="en-US" sz="2000" b="1" dirty="0">
                <a:highlight>
                  <a:srgbClr val="F2F4F8"/>
                </a:highlight>
              </a:rPr>
              <a:t>Collect data</a:t>
            </a:r>
            <a:r>
              <a:rPr lang="en-US" sz="2000" dirty="0">
                <a:highlight>
                  <a:srgbClr val="F2F4F8"/>
                </a:highlight>
              </a:rPr>
              <a:t> from parsing HTML tables</a:t>
            </a:r>
          </a:p>
          <a:p>
            <a:pPr>
              <a:lnSpc>
                <a:spcPct val="80000"/>
              </a:lnSpc>
              <a:buFont typeface="Wingdings" panose="05000000000000000000" pitchFamily="2" charset="2"/>
              <a:buChar char="Ø"/>
            </a:pPr>
            <a:r>
              <a:rPr lang="en-US" sz="2000" b="1" dirty="0">
                <a:highlight>
                  <a:srgbClr val="F2F4F8"/>
                </a:highlight>
              </a:rPr>
              <a:t>Create dictionary</a:t>
            </a:r>
            <a:r>
              <a:rPr lang="en-US" sz="2000" dirty="0">
                <a:highlight>
                  <a:srgbClr val="F2F4F8"/>
                </a:highlight>
              </a:rPr>
              <a:t> from the data</a:t>
            </a:r>
          </a:p>
          <a:p>
            <a:pPr>
              <a:lnSpc>
                <a:spcPct val="80000"/>
              </a:lnSpc>
              <a:buFont typeface="Wingdings" panose="05000000000000000000" pitchFamily="2" charset="2"/>
              <a:buChar char="Ø"/>
            </a:pPr>
            <a:r>
              <a:rPr lang="en-US" sz="2000" b="1" dirty="0">
                <a:highlight>
                  <a:srgbClr val="F2F4F8"/>
                </a:highlight>
              </a:rPr>
              <a:t>Create </a:t>
            </a:r>
            <a:r>
              <a:rPr lang="en-US" sz="2000" b="1" dirty="0" err="1">
                <a:highlight>
                  <a:srgbClr val="F2F4F8"/>
                </a:highlight>
              </a:rPr>
              <a:t>dataframe</a:t>
            </a:r>
            <a:r>
              <a:rPr lang="en-US" sz="2000" dirty="0">
                <a:highlight>
                  <a:srgbClr val="F2F4F8"/>
                </a:highlight>
              </a:rPr>
              <a:t> from the dictionary</a:t>
            </a:r>
          </a:p>
          <a:p>
            <a:pPr>
              <a:lnSpc>
                <a:spcPct val="80000"/>
              </a:lnSpc>
              <a:buFont typeface="Wingdings" panose="05000000000000000000" pitchFamily="2" charset="2"/>
              <a:buChar char="Ø"/>
            </a:pPr>
            <a:r>
              <a:rPr lang="en-US" sz="2000" b="1" dirty="0">
                <a:highlight>
                  <a:srgbClr val="F2F4F8"/>
                </a:highlight>
              </a:rPr>
              <a:t>Export data</a:t>
            </a:r>
            <a:r>
              <a:rPr lang="en-US" sz="2000" dirty="0">
                <a:highlight>
                  <a:srgbClr val="F2F4F8"/>
                </a:highlight>
              </a:rPr>
              <a:t> to csv file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lgerian" panose="04020705040A02060702" pitchFamily="82" charset="0"/>
              </a:rPr>
              <a:t>Data Collection - Scraping</a:t>
            </a:r>
          </a:p>
        </p:txBody>
      </p:sp>
      <p:sp>
        <p:nvSpPr>
          <p:cNvPr id="8" name="TextBox 7">
            <a:extLst>
              <a:ext uri="{FF2B5EF4-FFF2-40B4-BE49-F238E27FC236}">
                <a16:creationId xmlns:a16="http://schemas.microsoft.com/office/drawing/2014/main" id="{91185F0F-CE7C-895C-5337-AFF96260DAD6}"/>
              </a:ext>
            </a:extLst>
          </p:cNvPr>
          <p:cNvSpPr txBox="1"/>
          <p:nvPr/>
        </p:nvSpPr>
        <p:spPr>
          <a:xfrm>
            <a:off x="954495" y="6028904"/>
            <a:ext cx="10331116" cy="646331"/>
          </a:xfrm>
          <a:prstGeom prst="rect">
            <a:avLst/>
          </a:prstGeom>
          <a:noFill/>
        </p:spPr>
        <p:txBody>
          <a:bodyPr wrap="square" rtlCol="0">
            <a:spAutoFit/>
          </a:bodyPr>
          <a:lstStyle/>
          <a:p>
            <a:r>
              <a:rPr lang="en-US" sz="1200" dirty="0">
                <a:solidFill>
                  <a:schemeClr val="accent3">
                    <a:lumMod val="25000"/>
                  </a:schemeClr>
                </a:solidFill>
                <a:latin typeface="Abadi" panose="020B0604020104020204" pitchFamily="34" charset="0"/>
              </a:rPr>
              <a:t>The link to the notebook is</a:t>
            </a:r>
          </a:p>
          <a:p>
            <a:r>
              <a:rPr lang="en-US" sz="1200" dirty="0">
                <a:hlinkClick r:id="rId4"/>
              </a:rPr>
              <a:t>https://github.com/Ashutosh-Singh-Thakur/Data-Science/blob/master/Course%2010%20Applied%20Data%20Science%20Capstone/jupyter-labs-webscraping.ipynb</a:t>
            </a:r>
            <a:endParaRPr lang="en-US" sz="1200" dirty="0"/>
          </a:p>
          <a:p>
            <a:endParaRPr lang="en-US" sz="1200" dirty="0"/>
          </a:p>
        </p:txBody>
      </p:sp>
      <p:pic>
        <p:nvPicPr>
          <p:cNvPr id="9" name="Picture 8">
            <a:extLst>
              <a:ext uri="{FF2B5EF4-FFF2-40B4-BE49-F238E27FC236}">
                <a16:creationId xmlns:a16="http://schemas.microsoft.com/office/drawing/2014/main" id="{9A6A714B-3A65-CC6B-811A-19CE439C09B7}"/>
              </a:ext>
            </a:extLst>
          </p:cNvPr>
          <p:cNvPicPr>
            <a:picLocks noChangeAspect="1"/>
          </p:cNvPicPr>
          <p:nvPr/>
        </p:nvPicPr>
        <p:blipFill>
          <a:blip r:embed="rId5"/>
          <a:stretch>
            <a:fillRect/>
          </a:stretch>
        </p:blipFill>
        <p:spPr>
          <a:xfrm>
            <a:off x="6096000" y="1388117"/>
            <a:ext cx="5141505" cy="4778833"/>
          </a:xfrm>
          <a:prstGeom prst="rect">
            <a:avLst/>
          </a:prstGeom>
        </p:spPr>
      </p:pic>
    </p:spTree>
    <p:extLst>
      <p:ext uri="{BB962C8B-B14F-4D97-AF65-F5344CB8AC3E}">
        <p14:creationId xmlns:p14="http://schemas.microsoft.com/office/powerpoint/2010/main" val="1385553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1858"/>
            <a:ext cx="5325989" cy="4723715"/>
          </a:xfrm>
          <a:prstGeom prst="rect">
            <a:avLst/>
          </a:prstGeom>
        </p:spPr>
        <p:txBody>
          <a:bodyPr lIns="91440" tIns="45720" rIns="91440" bIns="45720" anchor="t">
            <a:noAutofit/>
          </a:bodyPr>
          <a:lstStyle/>
          <a:p>
            <a:pPr>
              <a:lnSpc>
                <a:spcPct val="80000"/>
              </a:lnSpc>
              <a:buFont typeface="Wingdings" panose="05000000000000000000" pitchFamily="2" charset="2"/>
              <a:buChar char="Ø"/>
            </a:pPr>
            <a:r>
              <a:rPr lang="en-GB" sz="2000" b="1" dirty="0">
                <a:highlight>
                  <a:srgbClr val="F2F4F8"/>
                </a:highlight>
              </a:rPr>
              <a:t>Perform EDA and determine data labels</a:t>
            </a:r>
          </a:p>
          <a:p>
            <a:pPr>
              <a:lnSpc>
                <a:spcPct val="80000"/>
              </a:lnSpc>
              <a:buFont typeface="Wingdings" panose="05000000000000000000" pitchFamily="2" charset="2"/>
              <a:buChar char="Ø"/>
            </a:pPr>
            <a:r>
              <a:rPr lang="en-GB" sz="2000" b="1" dirty="0">
                <a:highlight>
                  <a:srgbClr val="F2F4F8"/>
                </a:highlight>
              </a:rPr>
              <a:t>Calculate: </a:t>
            </a:r>
          </a:p>
          <a:p>
            <a:pPr lvl="1"/>
            <a:r>
              <a:rPr lang="en-GB" sz="2000" dirty="0">
                <a:highlight>
                  <a:srgbClr val="F2F4F8"/>
                </a:highlight>
              </a:rPr>
              <a:t>• # of launches for each site</a:t>
            </a:r>
          </a:p>
          <a:p>
            <a:pPr lvl="1"/>
            <a:r>
              <a:rPr lang="en-GB" sz="2000" dirty="0">
                <a:highlight>
                  <a:srgbClr val="F2F4F8"/>
                </a:highlight>
              </a:rPr>
              <a:t>• # and occurrence of orbit</a:t>
            </a:r>
          </a:p>
          <a:p>
            <a:pPr lvl="1"/>
            <a:r>
              <a:rPr lang="en-GB" sz="2000" dirty="0">
                <a:highlight>
                  <a:srgbClr val="F2F4F8"/>
                </a:highlight>
              </a:rPr>
              <a:t>• # and occurrence of mission outcome per orbit type</a:t>
            </a:r>
          </a:p>
          <a:p>
            <a:pPr>
              <a:lnSpc>
                <a:spcPct val="80000"/>
              </a:lnSpc>
              <a:buFont typeface="Wingdings" panose="05000000000000000000" pitchFamily="2" charset="2"/>
              <a:buChar char="Ø"/>
            </a:pPr>
            <a:r>
              <a:rPr lang="en-GB" sz="2000" b="1" dirty="0">
                <a:highlight>
                  <a:srgbClr val="F2F4F8"/>
                </a:highlight>
              </a:rPr>
              <a:t>Create binary landing outcome column (dependent variable)</a:t>
            </a:r>
          </a:p>
          <a:p>
            <a:pPr>
              <a:lnSpc>
                <a:spcPct val="80000"/>
              </a:lnSpc>
              <a:buFont typeface="Wingdings" panose="05000000000000000000" pitchFamily="2" charset="2"/>
              <a:buChar char="Ø"/>
            </a:pPr>
            <a:r>
              <a:rPr lang="en-GB" sz="2000" b="1" dirty="0">
                <a:highlight>
                  <a:srgbClr val="F2F4F8"/>
                </a:highlight>
              </a:rPr>
              <a:t>Export result to csv file</a:t>
            </a:r>
            <a:endParaRPr lang="en-US" sz="2000" b="1" dirty="0">
              <a:highlight>
                <a:srgbClr val="F2F4F8"/>
              </a:highligh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lgerian" panose="04020705040A02060702" pitchFamily="82" charset="0"/>
              </a:rPr>
              <a:t>Data Wrangling</a:t>
            </a:r>
          </a:p>
        </p:txBody>
      </p:sp>
      <p:pic>
        <p:nvPicPr>
          <p:cNvPr id="2" name="Picture 1">
            <a:extLst>
              <a:ext uri="{FF2B5EF4-FFF2-40B4-BE49-F238E27FC236}">
                <a16:creationId xmlns:a16="http://schemas.microsoft.com/office/drawing/2014/main" id="{30C92386-454E-D319-9429-329923D9E111}"/>
              </a:ext>
            </a:extLst>
          </p:cNvPr>
          <p:cNvPicPr>
            <a:picLocks noChangeAspect="1"/>
          </p:cNvPicPr>
          <p:nvPr/>
        </p:nvPicPr>
        <p:blipFill>
          <a:blip r:embed="rId3"/>
          <a:stretch>
            <a:fillRect/>
          </a:stretch>
        </p:blipFill>
        <p:spPr>
          <a:xfrm>
            <a:off x="6095999" y="1301858"/>
            <a:ext cx="5017252" cy="3986526"/>
          </a:xfrm>
          <a:prstGeom prst="rect">
            <a:avLst/>
          </a:prstGeom>
        </p:spPr>
      </p:pic>
      <p:sp>
        <p:nvSpPr>
          <p:cNvPr id="3" name="TextBox 2">
            <a:extLst>
              <a:ext uri="{FF2B5EF4-FFF2-40B4-BE49-F238E27FC236}">
                <a16:creationId xmlns:a16="http://schemas.microsoft.com/office/drawing/2014/main" id="{C47ECD34-BC9B-6A64-B207-FE747AEBDB6A}"/>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latin typeface="Abadi" panose="020B0604020104020204" pitchFamily="34" charset="0"/>
              </a:rPr>
              <a:t>The link to the notebook is</a:t>
            </a:r>
          </a:p>
          <a:p>
            <a:r>
              <a:rPr lang="en-US" sz="1200" dirty="0">
                <a:hlinkClick r:id="rId4"/>
              </a:rPr>
              <a:t>https://github.com/Ashutosh-Singh-Thakur/Data-Science/blob/master/Course%2010%20Applied%20Data%20Science%20Capstone/labs-jupyter-spacex-Data%20wrangling.ipynb</a:t>
            </a:r>
            <a:endParaRPr lang="en-US" sz="1200" dirty="0"/>
          </a:p>
          <a:p>
            <a:endParaRPr lang="en-US" sz="1200" dirty="0"/>
          </a:p>
        </p:txBody>
      </p:sp>
    </p:spTree>
    <p:extLst>
      <p:ext uri="{BB962C8B-B14F-4D97-AF65-F5344CB8AC3E}">
        <p14:creationId xmlns:p14="http://schemas.microsoft.com/office/powerpoint/2010/main" val="2987552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lgerian" panose="04020705040A02060702" pitchFamily="82" charset="0"/>
              </a:rPr>
              <a:t>EDA with Data Visualization</a:t>
            </a:r>
          </a:p>
        </p:txBody>
      </p:sp>
      <p:sp>
        <p:nvSpPr>
          <p:cNvPr id="2" name="Content Placeholder 4">
            <a:extLst>
              <a:ext uri="{FF2B5EF4-FFF2-40B4-BE49-F238E27FC236}">
                <a16:creationId xmlns:a16="http://schemas.microsoft.com/office/drawing/2014/main" id="{BA9897D2-135D-AC1D-7DE9-8D6DAB0B4EAD}"/>
              </a:ext>
            </a:extLst>
          </p:cNvPr>
          <p:cNvSpPr txBox="1">
            <a:spLocks/>
          </p:cNvSpPr>
          <p:nvPr/>
        </p:nvSpPr>
        <p:spPr>
          <a:xfrm>
            <a:off x="770010" y="1495703"/>
            <a:ext cx="10467495" cy="104601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809FC6E8-EAD2-10DF-63A9-F4549567030C}"/>
              </a:ext>
            </a:extLst>
          </p:cNvPr>
          <p:cNvPicPr>
            <a:picLocks noChangeAspect="1"/>
          </p:cNvPicPr>
          <p:nvPr/>
        </p:nvPicPr>
        <p:blipFill>
          <a:blip r:embed="rId4"/>
          <a:stretch>
            <a:fillRect/>
          </a:stretch>
        </p:blipFill>
        <p:spPr>
          <a:xfrm>
            <a:off x="6096000" y="2808122"/>
            <a:ext cx="5361972" cy="3064265"/>
          </a:xfrm>
          <a:prstGeom prst="rect">
            <a:avLst/>
          </a:prstGeom>
        </p:spPr>
      </p:pic>
      <p:sp>
        <p:nvSpPr>
          <p:cNvPr id="8" name="TextBox 7">
            <a:extLst>
              <a:ext uri="{FF2B5EF4-FFF2-40B4-BE49-F238E27FC236}">
                <a16:creationId xmlns:a16="http://schemas.microsoft.com/office/drawing/2014/main" id="{3EC3F113-BA2F-786B-1700-E14D0412F7E6}"/>
              </a:ext>
            </a:extLst>
          </p:cNvPr>
          <p:cNvSpPr txBox="1"/>
          <p:nvPr/>
        </p:nvSpPr>
        <p:spPr>
          <a:xfrm>
            <a:off x="954495" y="6028904"/>
            <a:ext cx="10331116" cy="646331"/>
          </a:xfrm>
          <a:prstGeom prst="rect">
            <a:avLst/>
          </a:prstGeom>
          <a:noFill/>
        </p:spPr>
        <p:txBody>
          <a:bodyPr wrap="square" rtlCol="0">
            <a:spAutoFit/>
          </a:bodyPr>
          <a:lstStyle/>
          <a:p>
            <a:r>
              <a:rPr lang="en-US" sz="1200" dirty="0">
                <a:solidFill>
                  <a:schemeClr val="accent3">
                    <a:lumMod val="25000"/>
                  </a:schemeClr>
                </a:solidFill>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https://github.com/Ashutosh-Singh-Thakur/Data-Science/blob/master/Course%2010%20Applied%20Data%20Science%20Capstone/jupyter-labs-eda-dataviz.ipynb</a:t>
            </a:r>
            <a:endParaRPr lang="en-US" sz="1200" dirty="0"/>
          </a:p>
          <a:p>
            <a:endParaRPr lang="en-US" sz="1200" dirty="0"/>
          </a:p>
        </p:txBody>
      </p:sp>
      <p:pic>
        <p:nvPicPr>
          <p:cNvPr id="9" name="Picture 8">
            <a:extLst>
              <a:ext uri="{FF2B5EF4-FFF2-40B4-BE49-F238E27FC236}">
                <a16:creationId xmlns:a16="http://schemas.microsoft.com/office/drawing/2014/main" id="{EF50869D-F346-3C39-CFE4-3CB62DA17C26}"/>
              </a:ext>
            </a:extLst>
          </p:cNvPr>
          <p:cNvPicPr>
            <a:picLocks noChangeAspect="1"/>
          </p:cNvPicPr>
          <p:nvPr/>
        </p:nvPicPr>
        <p:blipFill>
          <a:blip r:embed="rId6"/>
          <a:stretch>
            <a:fillRect/>
          </a:stretch>
        </p:blipFill>
        <p:spPr>
          <a:xfrm>
            <a:off x="2013595" y="2808122"/>
            <a:ext cx="4082405" cy="3209125"/>
          </a:xfrm>
          <a:prstGeom prst="rect">
            <a:avLst/>
          </a:prstGeom>
        </p:spPr>
      </p:pic>
    </p:spTree>
    <p:extLst>
      <p:ext uri="{BB962C8B-B14F-4D97-AF65-F5344CB8AC3E}">
        <p14:creationId xmlns:p14="http://schemas.microsoft.com/office/powerpoint/2010/main" val="77997163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42750" y="1472340"/>
            <a:ext cx="5842861" cy="5001366"/>
          </a:xfrm>
          <a:prstGeom prst="rect">
            <a:avLst/>
          </a:prstGeom>
        </p:spPr>
        <p:txBody>
          <a:bodyPr lIns="91440" tIns="45720" rIns="91440" bIns="45720" anchor="t"/>
          <a:lstStyle/>
          <a:p>
            <a:pPr marL="0" indent="0">
              <a:lnSpc>
                <a:spcPct val="100000"/>
              </a:lnSpc>
              <a:spcBef>
                <a:spcPts val="1400"/>
              </a:spcBef>
              <a:buNone/>
            </a:pPr>
            <a:r>
              <a:rPr lang="en-GB" sz="2400" b="1" dirty="0"/>
              <a:t>List: </a:t>
            </a:r>
          </a:p>
          <a:p>
            <a:pPr>
              <a:lnSpc>
                <a:spcPct val="100000"/>
              </a:lnSpc>
              <a:spcBef>
                <a:spcPts val="1400"/>
              </a:spcBef>
              <a:buFont typeface="Wingdings" panose="05000000000000000000" pitchFamily="2" charset="2"/>
              <a:buChar char="Ø"/>
            </a:pPr>
            <a:r>
              <a:rPr lang="en-GB" sz="1800" dirty="0"/>
              <a:t>Date of first successful landing on ground pad </a:t>
            </a:r>
          </a:p>
          <a:p>
            <a:pPr>
              <a:lnSpc>
                <a:spcPct val="100000"/>
              </a:lnSpc>
              <a:spcBef>
                <a:spcPts val="1400"/>
              </a:spcBef>
              <a:buFont typeface="Wingdings" panose="05000000000000000000" pitchFamily="2" charset="2"/>
              <a:buChar char="Ø"/>
            </a:pPr>
            <a:r>
              <a:rPr lang="en-GB" sz="1800" dirty="0"/>
              <a:t>Names of boosters which had success landing on drone ship and have payload mass greater than 4,000 but less than 6,000 </a:t>
            </a:r>
          </a:p>
          <a:p>
            <a:pPr>
              <a:lnSpc>
                <a:spcPct val="100000"/>
              </a:lnSpc>
              <a:spcBef>
                <a:spcPts val="1400"/>
              </a:spcBef>
              <a:buFont typeface="Wingdings" panose="05000000000000000000" pitchFamily="2" charset="2"/>
              <a:buChar char="Ø"/>
            </a:pPr>
            <a:r>
              <a:rPr lang="en-GB" sz="1800" dirty="0"/>
              <a:t>Total number of successful and failed missions </a:t>
            </a:r>
          </a:p>
          <a:p>
            <a:pPr>
              <a:lnSpc>
                <a:spcPct val="100000"/>
              </a:lnSpc>
              <a:spcBef>
                <a:spcPts val="1400"/>
              </a:spcBef>
              <a:buFont typeface="Wingdings" panose="05000000000000000000" pitchFamily="2" charset="2"/>
              <a:buChar char="Ø"/>
            </a:pPr>
            <a:r>
              <a:rPr lang="en-GB" sz="1800" dirty="0"/>
              <a:t>Names of booster versions which have carried the max payload </a:t>
            </a:r>
          </a:p>
          <a:p>
            <a:pPr>
              <a:lnSpc>
                <a:spcPct val="100000"/>
              </a:lnSpc>
              <a:spcBef>
                <a:spcPts val="1400"/>
              </a:spcBef>
              <a:buFont typeface="Wingdings" panose="05000000000000000000" pitchFamily="2" charset="2"/>
              <a:buChar char="Ø"/>
            </a:pPr>
            <a:r>
              <a:rPr lang="en-GB" sz="1800" dirty="0"/>
              <a:t>Failed landing outcomes on drone ship, their booster version and launch site for the months in the year 2015 </a:t>
            </a:r>
          </a:p>
          <a:p>
            <a:pPr>
              <a:lnSpc>
                <a:spcPct val="100000"/>
              </a:lnSpc>
              <a:spcBef>
                <a:spcPts val="1400"/>
              </a:spcBef>
              <a:buFont typeface="Wingdings" panose="05000000000000000000" pitchFamily="2" charset="2"/>
              <a:buChar char="Ø"/>
            </a:pPr>
            <a:r>
              <a:rPr lang="en-GB" sz="1800" dirty="0"/>
              <a:t>Count of landing outcomes between 2010-06-04 and 2017-03-20 (</a:t>
            </a:r>
            <a:r>
              <a:rPr lang="en-GB" sz="1800" dirty="0" err="1"/>
              <a:t>desc</a:t>
            </a:r>
            <a:r>
              <a:rPr lang="en-GB" sz="1800" dirty="0"/>
              <a:t>) </a:t>
            </a:r>
            <a:endParaRPr lang="en-US" sz="3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lgerian" panose="04020705040A02060702" pitchFamily="82" charset="0"/>
              </a:rPr>
              <a:t>EDA with SQL</a:t>
            </a:r>
          </a:p>
        </p:txBody>
      </p:sp>
      <p:sp>
        <p:nvSpPr>
          <p:cNvPr id="2" name="TextBox 1">
            <a:extLst>
              <a:ext uri="{FF2B5EF4-FFF2-40B4-BE49-F238E27FC236}">
                <a16:creationId xmlns:a16="http://schemas.microsoft.com/office/drawing/2014/main" id="{63B4C71E-A86B-672F-1ABC-9B5A8CDDFC0A}"/>
              </a:ext>
            </a:extLst>
          </p:cNvPr>
          <p:cNvSpPr txBox="1"/>
          <p:nvPr/>
        </p:nvSpPr>
        <p:spPr>
          <a:xfrm>
            <a:off x="770011" y="1472339"/>
            <a:ext cx="4189447" cy="3729226"/>
          </a:xfrm>
          <a:prstGeom prst="rect">
            <a:avLst/>
          </a:prstGeom>
          <a:noFill/>
        </p:spPr>
        <p:txBody>
          <a:bodyPr wrap="square" rtlCol="0">
            <a:spAutoFit/>
          </a:bodyPr>
          <a:lstStyle/>
          <a:p>
            <a:pPr marL="0" indent="0">
              <a:lnSpc>
                <a:spcPct val="100000"/>
              </a:lnSpc>
              <a:spcBef>
                <a:spcPts val="1400"/>
              </a:spcBef>
              <a:buNone/>
            </a:pPr>
            <a:r>
              <a:rPr lang="en-GB" sz="2800" b="1" dirty="0"/>
              <a:t>Queries</a:t>
            </a:r>
          </a:p>
          <a:p>
            <a:pPr marL="0" indent="0">
              <a:lnSpc>
                <a:spcPct val="100000"/>
              </a:lnSpc>
              <a:spcBef>
                <a:spcPts val="1400"/>
              </a:spcBef>
              <a:buNone/>
            </a:pPr>
            <a:r>
              <a:rPr lang="en-GB" sz="2400" b="1" dirty="0"/>
              <a:t>Display: </a:t>
            </a:r>
          </a:p>
          <a:p>
            <a:pPr>
              <a:lnSpc>
                <a:spcPct val="100000"/>
              </a:lnSpc>
              <a:spcBef>
                <a:spcPts val="1400"/>
              </a:spcBef>
              <a:buFont typeface="Wingdings" panose="05000000000000000000" pitchFamily="2" charset="2"/>
              <a:buChar char="Ø"/>
            </a:pPr>
            <a:r>
              <a:rPr lang="en-GB" dirty="0"/>
              <a:t>Names of unique launch sites </a:t>
            </a:r>
          </a:p>
          <a:p>
            <a:pPr>
              <a:lnSpc>
                <a:spcPct val="100000"/>
              </a:lnSpc>
              <a:spcBef>
                <a:spcPts val="1400"/>
              </a:spcBef>
              <a:buFont typeface="Wingdings" panose="05000000000000000000" pitchFamily="2" charset="2"/>
              <a:buChar char="Ø"/>
            </a:pPr>
            <a:r>
              <a:rPr lang="en-GB" dirty="0"/>
              <a:t>5 records where launch site begins with ‘CCA’ </a:t>
            </a:r>
          </a:p>
          <a:p>
            <a:pPr>
              <a:lnSpc>
                <a:spcPct val="100000"/>
              </a:lnSpc>
              <a:spcBef>
                <a:spcPts val="1400"/>
              </a:spcBef>
              <a:buFont typeface="Wingdings" panose="05000000000000000000" pitchFamily="2" charset="2"/>
              <a:buChar char="Ø"/>
            </a:pPr>
            <a:r>
              <a:rPr lang="en-GB" dirty="0"/>
              <a:t>Total payload mass carried by boosters launched by NASA (CRS) </a:t>
            </a:r>
          </a:p>
          <a:p>
            <a:pPr>
              <a:lnSpc>
                <a:spcPct val="100000"/>
              </a:lnSpc>
              <a:spcBef>
                <a:spcPts val="1400"/>
              </a:spcBef>
              <a:buFont typeface="Wingdings" panose="05000000000000000000" pitchFamily="2" charset="2"/>
              <a:buChar char="Ø"/>
            </a:pPr>
            <a:r>
              <a:rPr lang="en-GB" dirty="0"/>
              <a:t>Average payload mass carried by booster version F9 v1.1.</a:t>
            </a:r>
          </a:p>
        </p:txBody>
      </p:sp>
      <p:sp>
        <p:nvSpPr>
          <p:cNvPr id="6" name="TextBox 5">
            <a:extLst>
              <a:ext uri="{FF2B5EF4-FFF2-40B4-BE49-F238E27FC236}">
                <a16:creationId xmlns:a16="http://schemas.microsoft.com/office/drawing/2014/main" id="{7AEC6BBF-8EAA-8405-4588-A1400E11E659}"/>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15787263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lgerian" panose="04020705040A02060702" pitchFamily="82" charset="0"/>
              </a:rPr>
              <a:t>Build an Interactive Map with Folium</a:t>
            </a:r>
          </a:p>
        </p:txBody>
      </p:sp>
      <p:sp>
        <p:nvSpPr>
          <p:cNvPr id="2" name="Content Placeholder 4">
            <a:extLst>
              <a:ext uri="{FF2B5EF4-FFF2-40B4-BE49-F238E27FC236}">
                <a16:creationId xmlns:a16="http://schemas.microsoft.com/office/drawing/2014/main" id="{5D79B45F-D5F7-8199-60D5-DAAD3BB1DE9D}"/>
              </a:ext>
            </a:extLst>
          </p:cNvPr>
          <p:cNvSpPr txBox="1">
            <a:spLocks/>
          </p:cNvSpPr>
          <p:nvPr/>
        </p:nvSpPr>
        <p:spPr>
          <a:xfrm>
            <a:off x="838200" y="1507253"/>
            <a:ext cx="10515600" cy="419612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GB" sz="2600" b="1" dirty="0"/>
              <a:t>Markers Indicating Launch Sites</a:t>
            </a:r>
          </a:p>
          <a:p>
            <a:pPr>
              <a:lnSpc>
                <a:spcPct val="100000"/>
              </a:lnSpc>
              <a:spcBef>
                <a:spcPts val="1400"/>
              </a:spcBef>
              <a:buFont typeface="Wingdings" panose="05000000000000000000" pitchFamily="2" charset="2"/>
              <a:buChar char="Ø"/>
            </a:pPr>
            <a:r>
              <a:rPr lang="en-GB" sz="2400" dirty="0"/>
              <a:t>Added</a:t>
            </a:r>
            <a:r>
              <a:rPr lang="en-GB" sz="2400" b="1" dirty="0"/>
              <a:t> </a:t>
            </a:r>
            <a:r>
              <a:rPr lang="en-GB" sz="2400" b="1" dirty="0">
                <a:solidFill>
                  <a:srgbClr val="0B49CB"/>
                </a:solidFill>
              </a:rPr>
              <a:t>blue</a:t>
            </a:r>
            <a:r>
              <a:rPr lang="en-GB" sz="2400" b="1" dirty="0"/>
              <a:t> circle </a:t>
            </a:r>
            <a:r>
              <a:rPr lang="en-GB" sz="2400" dirty="0"/>
              <a:t>at</a:t>
            </a:r>
            <a:r>
              <a:rPr lang="en-GB" sz="2400" b="1" dirty="0"/>
              <a:t> NASA Johnson Space </a:t>
            </a:r>
            <a:r>
              <a:rPr lang="en-GB" sz="2400" b="1" dirty="0" err="1"/>
              <a:t>Center's</a:t>
            </a:r>
            <a:r>
              <a:rPr lang="en-GB" sz="2400" b="1" dirty="0"/>
              <a:t> </a:t>
            </a:r>
            <a:r>
              <a:rPr lang="en-GB" sz="2400" dirty="0"/>
              <a:t>coordinate with a </a:t>
            </a:r>
            <a:r>
              <a:rPr lang="en-GB" sz="2400" b="1" dirty="0"/>
              <a:t>popup label</a:t>
            </a:r>
            <a:r>
              <a:rPr lang="en-GB" sz="2400" dirty="0"/>
              <a:t> showing its name using its latitude and longitude coordinates</a:t>
            </a:r>
          </a:p>
          <a:p>
            <a:pPr>
              <a:lnSpc>
                <a:spcPct val="100000"/>
              </a:lnSpc>
              <a:spcBef>
                <a:spcPts val="1400"/>
              </a:spcBef>
              <a:buFont typeface="Wingdings" panose="05000000000000000000" pitchFamily="2" charset="2"/>
              <a:buChar char="Ø"/>
            </a:pPr>
            <a:r>
              <a:rPr lang="en-GB" sz="2400" dirty="0"/>
              <a:t>Added </a:t>
            </a:r>
            <a:r>
              <a:rPr lang="en-GB" sz="2400" b="1" dirty="0">
                <a:solidFill>
                  <a:srgbClr val="FF0000"/>
                </a:solidFill>
              </a:rPr>
              <a:t>red</a:t>
            </a:r>
            <a:r>
              <a:rPr lang="en-GB" sz="2400" b="1" dirty="0"/>
              <a:t> circles</a:t>
            </a:r>
            <a:r>
              <a:rPr lang="en-GB" sz="2400" dirty="0"/>
              <a:t> at </a:t>
            </a:r>
            <a:r>
              <a:rPr lang="en-GB" sz="2400" b="1" dirty="0"/>
              <a:t>all launch sites coordinates</a:t>
            </a:r>
            <a:r>
              <a:rPr lang="en-GB" sz="2400" dirty="0"/>
              <a:t> with a </a:t>
            </a:r>
            <a:r>
              <a:rPr lang="en-GB" sz="2400" b="1" dirty="0"/>
              <a:t>popup label</a:t>
            </a:r>
            <a:r>
              <a:rPr lang="en-GB" sz="2400" dirty="0"/>
              <a:t> showing its name using its name using its latitude and longitude coordinates</a:t>
            </a:r>
          </a:p>
          <a:p>
            <a:pPr marL="0" indent="0">
              <a:lnSpc>
                <a:spcPct val="100000"/>
              </a:lnSpc>
              <a:spcBef>
                <a:spcPts val="1400"/>
              </a:spcBef>
              <a:buNone/>
            </a:pPr>
            <a:r>
              <a:rPr lang="en-GB" sz="2600" b="1" dirty="0" err="1"/>
              <a:t>Colored</a:t>
            </a:r>
            <a:r>
              <a:rPr lang="en-GB" sz="2600" b="1" dirty="0"/>
              <a:t> Markers of Launch Outcomes</a:t>
            </a:r>
          </a:p>
          <a:p>
            <a:pPr>
              <a:lnSpc>
                <a:spcPct val="100000"/>
              </a:lnSpc>
              <a:spcBef>
                <a:spcPts val="1400"/>
              </a:spcBef>
              <a:buFont typeface="Wingdings" panose="05000000000000000000" pitchFamily="2" charset="2"/>
              <a:buChar char="Ø"/>
            </a:pPr>
            <a:r>
              <a:rPr lang="en-GB" sz="2400" dirty="0"/>
              <a:t>Added </a:t>
            </a:r>
            <a:r>
              <a:rPr lang="en-GB" sz="2400" b="1" dirty="0" err="1"/>
              <a:t>colored</a:t>
            </a:r>
            <a:r>
              <a:rPr lang="en-GB" sz="2400" b="1" dirty="0"/>
              <a:t> markers</a:t>
            </a:r>
            <a:r>
              <a:rPr lang="en-GB" sz="2400" dirty="0"/>
              <a:t> of </a:t>
            </a:r>
            <a:r>
              <a:rPr lang="en-GB" sz="2400" b="1" dirty="0"/>
              <a:t>successful</a:t>
            </a:r>
            <a:r>
              <a:rPr lang="en-GB" sz="2400" dirty="0"/>
              <a:t> (</a:t>
            </a:r>
            <a:r>
              <a:rPr lang="en-GB" sz="2400" b="1" dirty="0">
                <a:solidFill>
                  <a:schemeClr val="accent6"/>
                </a:solidFill>
              </a:rPr>
              <a:t>green</a:t>
            </a:r>
            <a:r>
              <a:rPr lang="en-GB" sz="2400" dirty="0"/>
              <a:t>) and </a:t>
            </a:r>
            <a:r>
              <a:rPr lang="en-GB" sz="2400" b="1" dirty="0"/>
              <a:t>unsuccessful</a:t>
            </a:r>
            <a:r>
              <a:rPr lang="en-GB" sz="2400" dirty="0"/>
              <a:t> (</a:t>
            </a:r>
            <a:r>
              <a:rPr lang="en-GB" sz="2400" b="1" dirty="0">
                <a:solidFill>
                  <a:srgbClr val="FF0000"/>
                </a:solidFill>
              </a:rPr>
              <a:t>red</a:t>
            </a:r>
            <a:r>
              <a:rPr lang="en-GB" sz="2400" dirty="0"/>
              <a:t>) </a:t>
            </a:r>
            <a:r>
              <a:rPr lang="en-GB" sz="2400" b="1" dirty="0"/>
              <a:t>launches</a:t>
            </a:r>
            <a:r>
              <a:rPr lang="en-GB" sz="2400" dirty="0"/>
              <a:t> at each launch site to show which launch sites have high success rates</a:t>
            </a:r>
          </a:p>
          <a:p>
            <a:pPr marL="0" indent="0">
              <a:lnSpc>
                <a:spcPct val="100000"/>
              </a:lnSpc>
              <a:spcBef>
                <a:spcPts val="1400"/>
              </a:spcBef>
              <a:buNone/>
            </a:pPr>
            <a:r>
              <a:rPr lang="en-GB" sz="2600" b="1" dirty="0"/>
              <a:t>Distances Between a Launch Site to Proximities</a:t>
            </a:r>
          </a:p>
          <a:p>
            <a:pPr>
              <a:lnSpc>
                <a:spcPct val="100000"/>
              </a:lnSpc>
              <a:spcBef>
                <a:spcPts val="1400"/>
              </a:spcBef>
              <a:buFont typeface="Wingdings" panose="05000000000000000000" pitchFamily="2" charset="2"/>
              <a:buChar char="Ø"/>
            </a:pPr>
            <a:r>
              <a:rPr lang="en-GB" sz="2400" dirty="0"/>
              <a:t>Added </a:t>
            </a:r>
            <a:r>
              <a:rPr lang="en-GB" sz="2400" b="1" dirty="0" err="1"/>
              <a:t>colored</a:t>
            </a:r>
            <a:r>
              <a:rPr lang="en-GB" sz="2400" b="1" dirty="0"/>
              <a:t> lines</a:t>
            </a:r>
            <a:r>
              <a:rPr lang="en-GB" sz="2400" dirty="0"/>
              <a:t> to </a:t>
            </a:r>
            <a:r>
              <a:rPr lang="en-GB" sz="2400" b="1" dirty="0"/>
              <a:t>show distance between</a:t>
            </a:r>
            <a:r>
              <a:rPr lang="en-GB" sz="2400" dirty="0"/>
              <a:t> launch site </a:t>
            </a:r>
            <a:r>
              <a:rPr lang="en-GB" sz="2400" b="1" dirty="0"/>
              <a:t>CCAFS SLC40</a:t>
            </a:r>
            <a:r>
              <a:rPr lang="en-GB" sz="2400" dirty="0"/>
              <a:t> and its proximity to the </a:t>
            </a:r>
            <a:r>
              <a:rPr lang="en-GB" sz="2400" b="1" dirty="0"/>
              <a:t>nearest coastline, railway, highway, and city</a:t>
            </a:r>
            <a:endParaRPr lang="en-US" sz="4000" b="1" dirty="0"/>
          </a:p>
        </p:txBody>
      </p:sp>
      <p:sp>
        <p:nvSpPr>
          <p:cNvPr id="6" name="TextBox 5">
            <a:extLst>
              <a:ext uri="{FF2B5EF4-FFF2-40B4-BE49-F238E27FC236}">
                <a16:creationId xmlns:a16="http://schemas.microsoft.com/office/drawing/2014/main" id="{7A26A0E6-A7EC-DF87-4559-15139D7DC6F9}"/>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latin typeface="Abadi" panose="020B0604020104020204" pitchFamily="34" charset="0"/>
              </a:rPr>
              <a:t>The link to the notebook is</a:t>
            </a:r>
          </a:p>
          <a:p>
            <a:r>
              <a:rPr lang="en-US" sz="1200" dirty="0">
                <a:hlinkClick r:id="rId3"/>
              </a:rPr>
              <a:t>https://github.com/Ashutosh-Singh-Thakur/Data-Science/blob/master/Course%2010%20Applied%20Data%20Science%20Capstone/lab_jupyter_launch_site_location.ipynb</a:t>
            </a:r>
            <a:endParaRPr lang="en-US" sz="1200" dirty="0"/>
          </a:p>
          <a:p>
            <a:endParaRPr lang="en-US" sz="1200" dirty="0"/>
          </a:p>
        </p:txBody>
      </p:sp>
    </p:spTree>
    <p:extLst>
      <p:ext uri="{BB962C8B-B14F-4D97-AF65-F5344CB8AC3E}">
        <p14:creationId xmlns:p14="http://schemas.microsoft.com/office/powerpoint/2010/main" val="148114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lgerian" panose="04020705040A02060702" pitchFamily="82" charset="0"/>
              </a:rPr>
              <a:t>Build a Dashboard with </a:t>
            </a:r>
            <a:r>
              <a:rPr lang="en-US" dirty="0" err="1">
                <a:solidFill>
                  <a:srgbClr val="0B49CB"/>
                </a:solidFill>
                <a:latin typeface="Algerian" panose="04020705040A02060702" pitchFamily="82" charset="0"/>
              </a:rPr>
              <a:t>Plotly</a:t>
            </a:r>
            <a:r>
              <a:rPr lang="en-US" dirty="0">
                <a:solidFill>
                  <a:srgbClr val="0B49CB"/>
                </a:solidFill>
                <a:latin typeface="Algerian" panose="04020705040A02060702" pitchFamily="82" charset="0"/>
              </a:rPr>
              <a:t> Dash</a:t>
            </a:r>
          </a:p>
        </p:txBody>
      </p:sp>
      <p:sp>
        <p:nvSpPr>
          <p:cNvPr id="6" name="TextBox 5">
            <a:extLst>
              <a:ext uri="{FF2B5EF4-FFF2-40B4-BE49-F238E27FC236}">
                <a16:creationId xmlns:a16="http://schemas.microsoft.com/office/drawing/2014/main" id="{1BB4B167-F3A8-D8AC-F345-2C8EBBEFE4D9}"/>
              </a:ext>
            </a:extLst>
          </p:cNvPr>
          <p:cNvSpPr txBox="1"/>
          <p:nvPr/>
        </p:nvSpPr>
        <p:spPr>
          <a:xfrm>
            <a:off x="770011" y="1518834"/>
            <a:ext cx="10515600" cy="3724096"/>
          </a:xfrm>
          <a:prstGeom prst="rect">
            <a:avLst/>
          </a:prstGeom>
          <a:noFill/>
        </p:spPr>
        <p:txBody>
          <a:bodyPr wrap="square" rtlCol="0">
            <a:spAutoFit/>
          </a:bodyPr>
          <a:lstStyle/>
          <a:p>
            <a:r>
              <a:rPr lang="en-GB" sz="2400" b="1" dirty="0"/>
              <a:t>Dropdown List with Launch Sites</a:t>
            </a:r>
          </a:p>
          <a:p>
            <a:pPr marL="342900" indent="-342900">
              <a:buFont typeface="Wingdings" panose="05000000000000000000" pitchFamily="2" charset="2"/>
              <a:buChar char="Ø"/>
            </a:pPr>
            <a:r>
              <a:rPr lang="en-GB" sz="2000" dirty="0"/>
              <a:t>Allow user to select all launch sites or a certain launch site</a:t>
            </a:r>
          </a:p>
          <a:p>
            <a:endParaRPr lang="en-GB" sz="2000" dirty="0"/>
          </a:p>
          <a:p>
            <a:r>
              <a:rPr lang="en-GB" sz="2400" b="1" dirty="0"/>
              <a:t>Pie Chart Showing Successful Launches</a:t>
            </a:r>
          </a:p>
          <a:p>
            <a:pPr marL="342900" indent="-342900">
              <a:buFont typeface="Wingdings" panose="05000000000000000000" pitchFamily="2" charset="2"/>
              <a:buChar char="Ø"/>
            </a:pPr>
            <a:r>
              <a:rPr lang="en-GB" sz="2000" dirty="0"/>
              <a:t>Allow user to select payload mass range</a:t>
            </a:r>
          </a:p>
          <a:p>
            <a:endParaRPr lang="en-GB" sz="2000" dirty="0"/>
          </a:p>
          <a:p>
            <a:r>
              <a:rPr lang="en-GB" sz="2400" b="1" dirty="0"/>
              <a:t>Slider of Payload Mass Range</a:t>
            </a:r>
          </a:p>
          <a:p>
            <a:pPr marL="342900" indent="-342900">
              <a:buFont typeface="Wingdings" panose="05000000000000000000" pitchFamily="2" charset="2"/>
              <a:buChar char="Ø"/>
            </a:pPr>
            <a:r>
              <a:rPr lang="en-GB" sz="2000" dirty="0"/>
              <a:t>Allow user to see successful and unsuccessful launches as a percent of the total</a:t>
            </a:r>
          </a:p>
          <a:p>
            <a:endParaRPr lang="en-GB" sz="2000" dirty="0"/>
          </a:p>
          <a:p>
            <a:r>
              <a:rPr lang="en-GB" sz="2400" b="1" dirty="0"/>
              <a:t>Scatter Chart Showing Payload Mass vs. Success Rate by Booster Version</a:t>
            </a:r>
          </a:p>
          <a:p>
            <a:pPr marL="342900" indent="-342900">
              <a:buFont typeface="Wingdings" panose="05000000000000000000" pitchFamily="2" charset="2"/>
              <a:buChar char="Ø"/>
            </a:pPr>
            <a:r>
              <a:rPr lang="en-GB" sz="2000" dirty="0"/>
              <a:t>Allow user to see the correlation between Payload and Launch Success </a:t>
            </a:r>
            <a:endParaRPr lang="en-US" sz="2000" dirty="0"/>
          </a:p>
        </p:txBody>
      </p:sp>
      <p:sp>
        <p:nvSpPr>
          <p:cNvPr id="7" name="TextBox 6">
            <a:extLst>
              <a:ext uri="{FF2B5EF4-FFF2-40B4-BE49-F238E27FC236}">
                <a16:creationId xmlns:a16="http://schemas.microsoft.com/office/drawing/2014/main" id="{743C0901-02F6-D115-C17A-D9CA133D71D0}"/>
              </a:ext>
            </a:extLst>
          </p:cNvPr>
          <p:cNvSpPr txBox="1"/>
          <p:nvPr/>
        </p:nvSpPr>
        <p:spPr>
          <a:xfrm>
            <a:off x="954495" y="6028904"/>
            <a:ext cx="10331116" cy="646331"/>
          </a:xfrm>
          <a:prstGeom prst="rect">
            <a:avLst/>
          </a:prstGeom>
          <a:noFill/>
        </p:spPr>
        <p:txBody>
          <a:bodyPr wrap="square" rtlCol="0">
            <a:spAutoFit/>
          </a:bodyPr>
          <a:lstStyle/>
          <a:p>
            <a:r>
              <a:rPr lang="en-US" sz="1200" dirty="0">
                <a:solidFill>
                  <a:schemeClr val="accent3">
                    <a:lumMod val="25000"/>
                  </a:schemeClr>
                </a:solidFill>
                <a:latin typeface="Abadi" panose="020B0604020104020204" pitchFamily="34" charset="0"/>
              </a:rPr>
              <a:t>The link to the notebook is</a:t>
            </a:r>
          </a:p>
          <a:p>
            <a:r>
              <a:rPr lang="en-US" sz="1200" dirty="0">
                <a:hlinkClick r:id="rId3"/>
              </a:rPr>
              <a:t>https://github.com/Ashutosh-Singh-Thakur/Data-Science/blob/master/Course%2010%20Applied%20Data%20Science%20Capstone/Spacex_dash.py</a:t>
            </a:r>
            <a:endParaRPr lang="en-US" sz="1200" dirty="0"/>
          </a:p>
          <a:p>
            <a:endParaRPr lang="en-US" sz="1200" dirty="0"/>
          </a:p>
        </p:txBody>
      </p:sp>
    </p:spTree>
    <p:extLst>
      <p:ext uri="{BB962C8B-B14F-4D97-AF65-F5344CB8AC3E}">
        <p14:creationId xmlns:p14="http://schemas.microsoft.com/office/powerpoint/2010/main" val="334532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lgerian" panose="04020705040A02060702" pitchFamily="82" charset="0"/>
              </a:rPr>
              <a:t>Predictive Analysis (Classification)</a:t>
            </a:r>
          </a:p>
        </p:txBody>
      </p:sp>
      <p:sp>
        <p:nvSpPr>
          <p:cNvPr id="2" name="Content Placeholder 4">
            <a:extLst>
              <a:ext uri="{FF2B5EF4-FFF2-40B4-BE49-F238E27FC236}">
                <a16:creationId xmlns:a16="http://schemas.microsoft.com/office/drawing/2014/main" id="{A7B7C019-FB2A-E5B9-0DE7-B08A42ED334B}"/>
              </a:ext>
            </a:extLst>
          </p:cNvPr>
          <p:cNvSpPr txBox="1">
            <a:spLocks/>
          </p:cNvSpPr>
          <p:nvPr/>
        </p:nvSpPr>
        <p:spPr>
          <a:xfrm>
            <a:off x="770010" y="1825625"/>
            <a:ext cx="9745589" cy="34747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loaded the data using </a:t>
            </a:r>
            <a:r>
              <a:rPr lang="en-US" sz="2200" b="1"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pandas</a:t>
            </a:r>
            <a:r>
              <a:rPr lang="en-US" sz="2200" dirty="0">
                <a:solidFill>
                  <a:schemeClr val="accent3">
                    <a:lumMod val="25000"/>
                  </a:schemeClr>
                </a:solidFill>
                <a:latin typeface="Abadi" panose="020B0604020104020204" pitchFamily="34" charset="0"/>
              </a:rPr>
              <a:t>, transformed the data, split our data into </a:t>
            </a:r>
            <a:r>
              <a:rPr lang="en-US" sz="2200" b="1" dirty="0">
                <a:solidFill>
                  <a:schemeClr val="accent3">
                    <a:lumMod val="25000"/>
                  </a:schemeClr>
                </a:solidFill>
                <a:latin typeface="Abadi" panose="020B0604020104020204" pitchFamily="34" charset="0"/>
              </a:rPr>
              <a:t>training</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testing</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b="1"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used </a:t>
            </a:r>
            <a:r>
              <a:rPr lang="en-US" sz="2200" b="1" dirty="0">
                <a:solidFill>
                  <a:schemeClr val="accent3">
                    <a:lumMod val="25000"/>
                  </a:schemeClr>
                </a:solidFill>
                <a:latin typeface="Abadi" panose="020B0604020104020204" pitchFamily="34" charset="0"/>
              </a:rPr>
              <a:t>accuracy</a:t>
            </a:r>
            <a:r>
              <a:rPr lang="en-US" sz="2200" dirty="0">
                <a:solidFill>
                  <a:schemeClr val="accent3">
                    <a:lumMod val="25000"/>
                  </a:schemeClr>
                </a:solidFill>
                <a:latin typeface="Abadi" panose="020B0604020104020204" pitchFamily="34" charset="0"/>
              </a:rPr>
              <a:t> as the metric for our model, improved the model using </a:t>
            </a:r>
            <a:r>
              <a:rPr lang="en-US" sz="2200" b="1" dirty="0">
                <a:solidFill>
                  <a:schemeClr val="accent3">
                    <a:lumMod val="25000"/>
                  </a:schemeClr>
                </a:solidFill>
                <a:latin typeface="Abadi" panose="020B0604020104020204" pitchFamily="34" charset="0"/>
              </a:rPr>
              <a:t>feature engineering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algorithm tuning</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found the </a:t>
            </a:r>
            <a:r>
              <a:rPr lang="en-US" sz="2200" b="1" dirty="0">
                <a:solidFill>
                  <a:schemeClr val="accent3">
                    <a:lumMod val="25000"/>
                  </a:schemeClr>
                </a:solidFill>
                <a:latin typeface="Abadi" panose="020B0604020104020204" pitchFamily="34" charset="0"/>
              </a:rPr>
              <a:t>best</a:t>
            </a:r>
            <a:r>
              <a:rPr lang="en-US" sz="2200" dirty="0">
                <a:solidFill>
                  <a:schemeClr val="accent3">
                    <a:lumMod val="25000"/>
                  </a:schemeClr>
                </a:solidFill>
                <a:latin typeface="Abadi" panose="020B0604020104020204" pitchFamily="34" charset="0"/>
              </a:rPr>
              <a:t> performing classification model.</a:t>
            </a:r>
          </a:p>
        </p:txBody>
      </p:sp>
      <p:sp>
        <p:nvSpPr>
          <p:cNvPr id="6" name="TextBox 5">
            <a:extLst>
              <a:ext uri="{FF2B5EF4-FFF2-40B4-BE49-F238E27FC236}">
                <a16:creationId xmlns:a16="http://schemas.microsoft.com/office/drawing/2014/main" id="{93972E06-C2F2-DD75-277F-AB396B9132A9}"/>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latin typeface="Abadi" panose="020B0604020104020204" pitchFamily="34" charset="0"/>
              </a:rPr>
              <a:t>The link to the notebook is</a:t>
            </a:r>
          </a:p>
          <a:p>
            <a:r>
              <a:rPr lang="en-US" sz="1200" dirty="0">
                <a:hlinkClick r:id="rId3"/>
              </a:rPr>
              <a:t>https://github.com/Ashutosh-Singh-Thakur/Data-Science/blob/master/Course%2010%20Applied%20Data%20Science%20Capstone/SpaceX_Machine_Learning_Prediction_Part_5.jupyterlite.ipynb</a:t>
            </a:r>
            <a:endParaRPr lang="en-US" sz="1200" dirty="0"/>
          </a:p>
          <a:p>
            <a:endParaRPr lang="en-US" sz="1200" dirty="0"/>
          </a:p>
        </p:txBody>
      </p:sp>
    </p:spTree>
    <p:extLst>
      <p:ext uri="{BB962C8B-B14F-4D97-AF65-F5344CB8AC3E}">
        <p14:creationId xmlns:p14="http://schemas.microsoft.com/office/powerpoint/2010/main" val="1813711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447518"/>
            <a:ext cx="10444486" cy="42182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GB" sz="2000" b="1" dirty="0">
                <a:solidFill>
                  <a:schemeClr val="tx1"/>
                </a:solidFill>
              </a:rPr>
              <a:t>Exploratory Data Analysis</a:t>
            </a:r>
          </a:p>
          <a:p>
            <a:pPr>
              <a:lnSpc>
                <a:spcPct val="100000"/>
              </a:lnSpc>
              <a:spcBef>
                <a:spcPts val="1400"/>
              </a:spcBef>
              <a:buFont typeface="Wingdings" panose="05000000000000000000" pitchFamily="2" charset="2"/>
              <a:buChar char="Ø"/>
            </a:pPr>
            <a:r>
              <a:rPr lang="en-GB" sz="2000" dirty="0">
                <a:solidFill>
                  <a:schemeClr val="tx1"/>
                </a:solidFill>
              </a:rPr>
              <a:t> Launch success has improved over time</a:t>
            </a:r>
          </a:p>
          <a:p>
            <a:pPr>
              <a:lnSpc>
                <a:spcPct val="100000"/>
              </a:lnSpc>
              <a:spcBef>
                <a:spcPts val="1400"/>
              </a:spcBef>
              <a:buFont typeface="Wingdings" panose="05000000000000000000" pitchFamily="2" charset="2"/>
              <a:buChar char="Ø"/>
            </a:pPr>
            <a:r>
              <a:rPr lang="en-GB" sz="2000" dirty="0">
                <a:solidFill>
                  <a:schemeClr val="tx1"/>
                </a:solidFill>
              </a:rPr>
              <a:t>KSC LC-39A has the highest success rate among landing sites</a:t>
            </a:r>
          </a:p>
          <a:p>
            <a:pPr>
              <a:lnSpc>
                <a:spcPct val="100000"/>
              </a:lnSpc>
              <a:spcBef>
                <a:spcPts val="1400"/>
              </a:spcBef>
              <a:buFont typeface="Wingdings" panose="05000000000000000000" pitchFamily="2" charset="2"/>
              <a:buChar char="Ø"/>
            </a:pPr>
            <a:r>
              <a:rPr lang="en-GB" sz="2000" dirty="0">
                <a:solidFill>
                  <a:schemeClr val="tx1"/>
                </a:solidFill>
              </a:rPr>
              <a:t>Orbits ES-L1, GEO, HEO and SSO have a 100% success rate </a:t>
            </a:r>
          </a:p>
          <a:p>
            <a:pPr marL="0" indent="0">
              <a:lnSpc>
                <a:spcPct val="100000"/>
              </a:lnSpc>
              <a:spcBef>
                <a:spcPts val="1400"/>
              </a:spcBef>
              <a:buNone/>
            </a:pPr>
            <a:r>
              <a:rPr lang="en-GB" sz="2000" b="1" dirty="0">
                <a:solidFill>
                  <a:schemeClr val="tx1"/>
                </a:solidFill>
              </a:rPr>
              <a:t>Visual Analytics</a:t>
            </a:r>
          </a:p>
          <a:p>
            <a:pPr>
              <a:lnSpc>
                <a:spcPct val="100000"/>
              </a:lnSpc>
              <a:spcBef>
                <a:spcPts val="1400"/>
              </a:spcBef>
              <a:buFont typeface="Wingdings" panose="05000000000000000000" pitchFamily="2" charset="2"/>
              <a:buChar char="Ø"/>
            </a:pPr>
            <a:r>
              <a:rPr lang="en-GB" sz="2000" dirty="0">
                <a:solidFill>
                  <a:schemeClr val="tx1"/>
                </a:solidFill>
              </a:rPr>
              <a:t>Most launch sites are near the equator, and all are close to the coast</a:t>
            </a:r>
          </a:p>
          <a:p>
            <a:pPr>
              <a:lnSpc>
                <a:spcPct val="100000"/>
              </a:lnSpc>
              <a:spcBef>
                <a:spcPts val="1400"/>
              </a:spcBef>
              <a:buFont typeface="Wingdings" panose="05000000000000000000" pitchFamily="2" charset="2"/>
              <a:buChar char="Ø"/>
            </a:pPr>
            <a:r>
              <a:rPr lang="en-GB" sz="2000" dirty="0">
                <a:solidFill>
                  <a:schemeClr val="tx1"/>
                </a:solidFill>
              </a:rPr>
              <a:t>Launch sites are far enough away from anything a failed launch can damage (city, highway, railway), while still close enough to bring people and material to support launch activities</a:t>
            </a:r>
          </a:p>
          <a:p>
            <a:pPr marL="0" indent="0">
              <a:lnSpc>
                <a:spcPct val="100000"/>
              </a:lnSpc>
              <a:spcBef>
                <a:spcPts val="1400"/>
              </a:spcBef>
              <a:buNone/>
            </a:pPr>
            <a:r>
              <a:rPr lang="en-GB" sz="2000" b="1" dirty="0">
                <a:solidFill>
                  <a:schemeClr val="tx1"/>
                </a:solidFill>
              </a:rPr>
              <a:t>Predictive Analytics</a:t>
            </a:r>
          </a:p>
          <a:p>
            <a:pPr>
              <a:lnSpc>
                <a:spcPct val="100000"/>
              </a:lnSpc>
              <a:spcBef>
                <a:spcPts val="1400"/>
              </a:spcBef>
              <a:buFont typeface="Wingdings" panose="05000000000000000000" pitchFamily="2" charset="2"/>
              <a:buChar char="Ø"/>
            </a:pPr>
            <a:r>
              <a:rPr lang="en-GB" sz="2000" dirty="0">
                <a:solidFill>
                  <a:schemeClr val="tx1"/>
                </a:solidFill>
              </a:rPr>
              <a:t>Decision Tree model is the best predictive model for the dataset </a:t>
            </a:r>
            <a:endParaRPr lang="en-US" sz="24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lgerian" panose="04020705040A02060702" pitchFamily="82" charset="0"/>
              </a:rPr>
              <a:t>Results</a:t>
            </a:r>
          </a:p>
        </p:txBody>
      </p:sp>
    </p:spTree>
    <p:extLst>
      <p:ext uri="{BB962C8B-B14F-4D97-AF65-F5344CB8AC3E}">
        <p14:creationId xmlns:p14="http://schemas.microsoft.com/office/powerpoint/2010/main" val="32100896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07653"/>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lgerian" panose="04020705040A02060702" pitchFamily="82" charset="0"/>
              </a:rPr>
              <a:t>Flight Number vs. Launch Site</a:t>
            </a:r>
          </a:p>
        </p:txBody>
      </p:sp>
      <p:sp>
        <p:nvSpPr>
          <p:cNvPr id="2" name="Content Placeholder 2">
            <a:extLst>
              <a:ext uri="{FF2B5EF4-FFF2-40B4-BE49-F238E27FC236}">
                <a16:creationId xmlns:a16="http://schemas.microsoft.com/office/drawing/2014/main" id="{97104B28-2D9D-2C12-427C-9D46A77267B3}"/>
              </a:ext>
            </a:extLst>
          </p:cNvPr>
          <p:cNvSpPr txBox="1">
            <a:spLocks/>
          </p:cNvSpPr>
          <p:nvPr/>
        </p:nvSpPr>
        <p:spPr>
          <a:xfrm>
            <a:off x="799502" y="1389035"/>
            <a:ext cx="5143500" cy="4386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GB" sz="2200" b="1" dirty="0">
                <a:highlight>
                  <a:srgbClr val="F2F4F8"/>
                </a:highlight>
              </a:rPr>
              <a:t>Exploratory Data Analysis</a:t>
            </a:r>
          </a:p>
          <a:p>
            <a:pPr>
              <a:lnSpc>
                <a:spcPct val="100000"/>
              </a:lnSpc>
              <a:spcBef>
                <a:spcPts val="1400"/>
              </a:spcBef>
              <a:buFont typeface="Wingdings" panose="05000000000000000000" pitchFamily="2" charset="2"/>
              <a:buChar char="Ø"/>
            </a:pPr>
            <a:r>
              <a:rPr lang="en-GB" sz="1800" b="1" dirty="0">
                <a:highlight>
                  <a:srgbClr val="F2F4F8"/>
                </a:highlight>
              </a:rPr>
              <a:t>Earlier flights </a:t>
            </a:r>
            <a:r>
              <a:rPr lang="en-GB" sz="1800" dirty="0">
                <a:highlight>
                  <a:srgbClr val="F2F4F8"/>
                </a:highlight>
              </a:rPr>
              <a:t>had a </a:t>
            </a:r>
            <a:r>
              <a:rPr lang="en-GB" sz="1800" b="1" dirty="0">
                <a:highlight>
                  <a:srgbClr val="F2F4F8"/>
                </a:highlight>
              </a:rPr>
              <a:t>lower success rate</a:t>
            </a:r>
            <a:r>
              <a:rPr lang="en-GB" sz="1800" dirty="0">
                <a:highlight>
                  <a:srgbClr val="F2F4F8"/>
                </a:highlight>
              </a:rPr>
              <a:t> (</a:t>
            </a:r>
            <a:r>
              <a:rPr lang="en-GB" sz="1800" b="1" dirty="0">
                <a:solidFill>
                  <a:srgbClr val="0070C0"/>
                </a:solidFill>
                <a:highlight>
                  <a:srgbClr val="F2F4F8"/>
                </a:highlight>
              </a:rPr>
              <a:t>blue</a:t>
            </a:r>
            <a:r>
              <a:rPr lang="en-GB" sz="1800" dirty="0">
                <a:solidFill>
                  <a:srgbClr val="0070C0"/>
                </a:solidFill>
                <a:highlight>
                  <a:srgbClr val="F2F4F8"/>
                </a:highlight>
              </a:rPr>
              <a:t> = fail</a:t>
            </a:r>
            <a:r>
              <a:rPr lang="en-GB" sz="1800" dirty="0">
                <a:highlight>
                  <a:srgbClr val="F2F4F8"/>
                </a:highlight>
              </a:rPr>
              <a:t>)</a:t>
            </a:r>
          </a:p>
          <a:p>
            <a:pPr>
              <a:lnSpc>
                <a:spcPct val="100000"/>
              </a:lnSpc>
              <a:spcBef>
                <a:spcPts val="1400"/>
              </a:spcBef>
              <a:buFont typeface="Wingdings" panose="05000000000000000000" pitchFamily="2" charset="2"/>
              <a:buChar char="Ø"/>
            </a:pPr>
            <a:r>
              <a:rPr lang="en-GB" sz="1800" b="1" dirty="0">
                <a:highlight>
                  <a:srgbClr val="F2F4F8"/>
                </a:highlight>
              </a:rPr>
              <a:t>Later flights </a:t>
            </a:r>
            <a:r>
              <a:rPr lang="en-GB" sz="1800" dirty="0">
                <a:highlight>
                  <a:srgbClr val="F2F4F8"/>
                </a:highlight>
              </a:rPr>
              <a:t>had </a:t>
            </a:r>
            <a:r>
              <a:rPr lang="en-GB" sz="1800" b="1" dirty="0">
                <a:highlight>
                  <a:srgbClr val="F2F4F8"/>
                </a:highlight>
              </a:rPr>
              <a:t>a higher success rate</a:t>
            </a:r>
            <a:r>
              <a:rPr lang="en-GB" sz="1800" dirty="0">
                <a:highlight>
                  <a:srgbClr val="F2F4F8"/>
                </a:highlight>
              </a:rPr>
              <a:t> (</a:t>
            </a:r>
            <a:r>
              <a:rPr lang="en-GB" sz="1800" b="1" dirty="0">
                <a:solidFill>
                  <a:srgbClr val="FFC000"/>
                </a:solidFill>
                <a:highlight>
                  <a:srgbClr val="F2F4F8"/>
                </a:highlight>
              </a:rPr>
              <a:t>orange</a:t>
            </a:r>
            <a:r>
              <a:rPr lang="en-GB" sz="1800" dirty="0">
                <a:solidFill>
                  <a:srgbClr val="FFC000"/>
                </a:solidFill>
                <a:highlight>
                  <a:srgbClr val="F2F4F8"/>
                </a:highlight>
              </a:rPr>
              <a:t> = success</a:t>
            </a:r>
            <a:r>
              <a:rPr lang="en-GB" sz="1800" dirty="0">
                <a:highlight>
                  <a:srgbClr val="F2F4F8"/>
                </a:highlight>
              </a:rPr>
              <a:t>)</a:t>
            </a:r>
          </a:p>
          <a:p>
            <a:pPr>
              <a:lnSpc>
                <a:spcPct val="100000"/>
              </a:lnSpc>
              <a:spcBef>
                <a:spcPts val="1400"/>
              </a:spcBef>
              <a:buFont typeface="Wingdings" panose="05000000000000000000" pitchFamily="2" charset="2"/>
              <a:buChar char="Ø"/>
            </a:pPr>
            <a:r>
              <a:rPr lang="en-GB" sz="1800" dirty="0">
                <a:highlight>
                  <a:srgbClr val="F2F4F8"/>
                </a:highlight>
              </a:rPr>
              <a:t>Around half of launches were from CCAFS SLC 40 launch site</a:t>
            </a:r>
          </a:p>
          <a:p>
            <a:pPr>
              <a:lnSpc>
                <a:spcPct val="100000"/>
              </a:lnSpc>
              <a:spcBef>
                <a:spcPts val="1400"/>
              </a:spcBef>
              <a:buFont typeface="Wingdings" panose="05000000000000000000" pitchFamily="2" charset="2"/>
              <a:buChar char="Ø"/>
            </a:pPr>
            <a:r>
              <a:rPr lang="en-GB" sz="1800" dirty="0">
                <a:highlight>
                  <a:srgbClr val="F2F4F8"/>
                </a:highlight>
              </a:rPr>
              <a:t>VAFB SLC 4E and KSC LC 39A have higher success rates</a:t>
            </a:r>
          </a:p>
          <a:p>
            <a:pPr>
              <a:lnSpc>
                <a:spcPct val="100000"/>
              </a:lnSpc>
              <a:spcBef>
                <a:spcPts val="1400"/>
              </a:spcBef>
              <a:buFont typeface="Wingdings" panose="05000000000000000000" pitchFamily="2" charset="2"/>
              <a:buChar char="Ø"/>
            </a:pPr>
            <a:r>
              <a:rPr lang="en-GB" sz="1800" dirty="0">
                <a:highlight>
                  <a:srgbClr val="F2F4F8"/>
                </a:highlight>
              </a:rPr>
              <a:t>We can infer that new launches have a higher success rate</a:t>
            </a:r>
          </a:p>
        </p:txBody>
      </p:sp>
      <p:pic>
        <p:nvPicPr>
          <p:cNvPr id="2050" name="Picture 2">
            <a:extLst>
              <a:ext uri="{FF2B5EF4-FFF2-40B4-BE49-F238E27FC236}">
                <a16:creationId xmlns:a16="http://schemas.microsoft.com/office/drawing/2014/main" id="{295CA6B1-B837-2D3B-268E-618DA74B9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022" y="1310356"/>
            <a:ext cx="5143500" cy="4876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48AABA-C6E7-8EA0-797C-B250240AE0CA}"/>
              </a:ext>
            </a:extLst>
          </p:cNvPr>
          <p:cNvSpPr txBox="1"/>
          <p:nvPr/>
        </p:nvSpPr>
        <p:spPr>
          <a:xfrm>
            <a:off x="954495" y="6028904"/>
            <a:ext cx="10331116" cy="646331"/>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4"/>
              </a:rPr>
              <a:t>https://github.com/Ashutosh-Singh-Thakur/Data-Science/blob/master/Course%2010%20Applied%20Data%20Science%20Capstone/jupyter-labs-eda-dataviz.ipynb</a:t>
            </a:r>
            <a:endParaRPr lang="en-US" sz="1200" dirty="0"/>
          </a:p>
          <a:p>
            <a:endParaRPr lang="en-US" sz="1200" dirty="0"/>
          </a:p>
        </p:txBody>
      </p:sp>
    </p:spTree>
    <p:extLst>
      <p:ext uri="{BB962C8B-B14F-4D97-AF65-F5344CB8AC3E}">
        <p14:creationId xmlns:p14="http://schemas.microsoft.com/office/powerpoint/2010/main" val="386560594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colorTemperature colorTemp="5784"/>
                    </a14:imgEffect>
                    <a14:imgEffect>
                      <a14:saturation sat="3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44237"/>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bg1"/>
                </a:solidFill>
                <a:latin typeface="+mn-lt"/>
              </a:rPr>
              <a:t>Executive Summary</a:t>
            </a:r>
          </a:p>
          <a:p>
            <a:pPr>
              <a:lnSpc>
                <a:spcPct val="100000"/>
              </a:lnSpc>
              <a:spcBef>
                <a:spcPts val="1400"/>
              </a:spcBef>
              <a:buFont typeface="Wingdings" panose="05000000000000000000" pitchFamily="2" charset="2"/>
              <a:buChar char="Ø"/>
            </a:pPr>
            <a:r>
              <a:rPr lang="en-US" sz="2200" dirty="0">
                <a:solidFill>
                  <a:schemeClr val="bg1"/>
                </a:solidFill>
                <a:latin typeface="+mn-lt"/>
              </a:rPr>
              <a:t>Introduction</a:t>
            </a:r>
          </a:p>
          <a:p>
            <a:pPr>
              <a:lnSpc>
                <a:spcPct val="100000"/>
              </a:lnSpc>
              <a:spcBef>
                <a:spcPts val="1400"/>
              </a:spcBef>
              <a:buFont typeface="Wingdings" panose="05000000000000000000" pitchFamily="2" charset="2"/>
              <a:buChar char="Ø"/>
            </a:pPr>
            <a:r>
              <a:rPr lang="en-US" sz="2200" dirty="0">
                <a:solidFill>
                  <a:schemeClr val="bg1"/>
                </a:solidFill>
                <a:latin typeface="+mn-lt"/>
              </a:rPr>
              <a:t>Methodology</a:t>
            </a:r>
          </a:p>
          <a:p>
            <a:pPr>
              <a:lnSpc>
                <a:spcPct val="100000"/>
              </a:lnSpc>
              <a:spcBef>
                <a:spcPts val="1400"/>
              </a:spcBef>
              <a:buFont typeface="Wingdings" panose="05000000000000000000" pitchFamily="2" charset="2"/>
              <a:buChar char="Ø"/>
            </a:pPr>
            <a:r>
              <a:rPr lang="en-US" sz="2200" dirty="0">
                <a:solidFill>
                  <a:schemeClr val="bg1"/>
                </a:solidFill>
                <a:latin typeface="+mn-lt"/>
              </a:rPr>
              <a:t>Results</a:t>
            </a:r>
          </a:p>
          <a:p>
            <a:pPr>
              <a:lnSpc>
                <a:spcPct val="100000"/>
              </a:lnSpc>
              <a:spcBef>
                <a:spcPts val="1400"/>
              </a:spcBef>
              <a:buFont typeface="Wingdings" panose="05000000000000000000" pitchFamily="2" charset="2"/>
              <a:buChar char="Ø"/>
            </a:pPr>
            <a:r>
              <a:rPr lang="en-US" sz="2200" dirty="0">
                <a:solidFill>
                  <a:schemeClr val="bg1"/>
                </a:solidFill>
                <a:latin typeface="+mn-lt"/>
              </a:rPr>
              <a:t>Conclusion</a:t>
            </a:r>
          </a:p>
          <a:p>
            <a:pPr>
              <a:lnSpc>
                <a:spcPct val="100000"/>
              </a:lnSpc>
              <a:spcBef>
                <a:spcPts val="1400"/>
              </a:spcBef>
              <a:buFont typeface="Wingdings" panose="05000000000000000000" pitchFamily="2" charset="2"/>
              <a:buChar char="Ø"/>
            </a:pPr>
            <a:r>
              <a:rPr lang="en-US" sz="2200" dirty="0">
                <a:solidFill>
                  <a:schemeClr val="bg1"/>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5">
                    <a:lumMod val="20000"/>
                    <a:lumOff val="80000"/>
                  </a:schemeClr>
                </a:solidFill>
                <a:effectLst>
                  <a:outerShdw blurRad="38100" dist="38100" dir="2700000" algn="tl">
                    <a:srgbClr val="000000">
                      <a:alpha val="43137"/>
                    </a:srgbClr>
                  </a:outerShdw>
                </a:effectLst>
                <a:latin typeface="Algerian" panose="04020705040A02060702" pitchFamily="82" charset="0"/>
              </a:rPr>
              <a:t>Outline</a:t>
            </a:r>
          </a:p>
        </p:txBody>
      </p:sp>
    </p:spTree>
    <p:extLst>
      <p:ext uri="{BB962C8B-B14F-4D97-AF65-F5344CB8AC3E}">
        <p14:creationId xmlns:p14="http://schemas.microsoft.com/office/powerpoint/2010/main" val="7240380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5"/>
            <a:ext cx="5325989" cy="4160355"/>
          </a:xfrm>
          <a:prstGeom prst="rect">
            <a:avLst/>
          </a:prstGeom>
        </p:spPr>
        <p:txBody>
          <a:bodyPr>
            <a:normAutofit/>
          </a:bodyPr>
          <a:lstStyle/>
          <a:p>
            <a:pPr marL="0" indent="0">
              <a:lnSpc>
                <a:spcPct val="100000"/>
              </a:lnSpc>
              <a:spcBef>
                <a:spcPts val="1400"/>
              </a:spcBef>
              <a:buNone/>
            </a:pPr>
            <a:r>
              <a:rPr lang="en-GB" sz="2400" b="1" dirty="0">
                <a:highlight>
                  <a:srgbClr val="F2F4F8"/>
                </a:highlight>
              </a:rPr>
              <a:t>Exploratory Data Analysis</a:t>
            </a:r>
          </a:p>
          <a:p>
            <a:pPr>
              <a:lnSpc>
                <a:spcPct val="100000"/>
              </a:lnSpc>
              <a:spcBef>
                <a:spcPts val="1400"/>
              </a:spcBef>
              <a:buFont typeface="Wingdings" panose="05000000000000000000" pitchFamily="2" charset="2"/>
              <a:buChar char="Ø"/>
            </a:pPr>
            <a:r>
              <a:rPr lang="en-GB" sz="2000" dirty="0">
                <a:highlight>
                  <a:srgbClr val="F2F4F8"/>
                </a:highlight>
              </a:rPr>
              <a:t>Typically, the higher the payload mass (kg), the higher the success rate</a:t>
            </a:r>
          </a:p>
          <a:p>
            <a:pPr>
              <a:lnSpc>
                <a:spcPct val="100000"/>
              </a:lnSpc>
              <a:spcBef>
                <a:spcPts val="1400"/>
              </a:spcBef>
              <a:buFont typeface="Wingdings" panose="05000000000000000000" pitchFamily="2" charset="2"/>
              <a:buChar char="Ø"/>
            </a:pPr>
            <a:r>
              <a:rPr lang="en-GB" sz="2000" dirty="0">
                <a:highlight>
                  <a:srgbClr val="F2F4F8"/>
                </a:highlight>
              </a:rPr>
              <a:t>Most launces with a payload greater than 7,000 kg were successful</a:t>
            </a:r>
          </a:p>
          <a:p>
            <a:pPr>
              <a:lnSpc>
                <a:spcPct val="100000"/>
              </a:lnSpc>
              <a:spcBef>
                <a:spcPts val="1400"/>
              </a:spcBef>
              <a:buFont typeface="Wingdings" panose="05000000000000000000" pitchFamily="2" charset="2"/>
              <a:buChar char="Ø"/>
            </a:pPr>
            <a:r>
              <a:rPr lang="en-GB" sz="2000" dirty="0">
                <a:highlight>
                  <a:srgbClr val="F2F4F8"/>
                </a:highlight>
              </a:rPr>
              <a:t>KSC LC 39A has a 100% success rate for launches less than 5,500 kg</a:t>
            </a:r>
          </a:p>
          <a:p>
            <a:pPr>
              <a:lnSpc>
                <a:spcPct val="100000"/>
              </a:lnSpc>
              <a:spcBef>
                <a:spcPts val="1400"/>
              </a:spcBef>
              <a:buFont typeface="Wingdings" panose="05000000000000000000" pitchFamily="2" charset="2"/>
              <a:buChar char="Ø"/>
            </a:pPr>
            <a:r>
              <a:rPr lang="en-GB" sz="2000" dirty="0">
                <a:highlight>
                  <a:srgbClr val="F2F4F8"/>
                </a:highlight>
              </a:rPr>
              <a:t>VAFB SKC 4E has not launched anything greater than ~10,000 kg </a:t>
            </a:r>
            <a:endParaRPr lang="en-US" dirty="0">
              <a:solidFill>
                <a:schemeClr val="accent3">
                  <a:lumMod val="25000"/>
                </a:schemeClr>
              </a:solidFill>
              <a:highlight>
                <a:srgbClr val="F2F4F8"/>
              </a:highlight>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lgerian" panose="04020705040A02060702" pitchFamily="82" charset="0"/>
              </a:rPr>
              <a:t>Payload vs. Launch Site</a:t>
            </a:r>
          </a:p>
        </p:txBody>
      </p:sp>
      <p:pic>
        <p:nvPicPr>
          <p:cNvPr id="3074" name="Picture 2">
            <a:extLst>
              <a:ext uri="{FF2B5EF4-FFF2-40B4-BE49-F238E27FC236}">
                <a16:creationId xmlns:a16="http://schemas.microsoft.com/office/drawing/2014/main" id="{6A47A9F1-C133-E04A-3CAB-62D815D76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72" y="1349592"/>
            <a:ext cx="52959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722754E-6EBA-738F-746E-60116F65A12F}"/>
              </a:ext>
            </a:extLst>
          </p:cNvPr>
          <p:cNvSpPr txBox="1"/>
          <p:nvPr/>
        </p:nvSpPr>
        <p:spPr>
          <a:xfrm>
            <a:off x="954495" y="6028904"/>
            <a:ext cx="10331116" cy="646331"/>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4"/>
              </a:rPr>
              <a:t>https://github.com/Ashutosh-Singh-Thakur/Data-Science/blob/master/Course%2010%20Applied%20Data%20Science%20Capstone/jupyter-labs-eda-dataviz.ipynb</a:t>
            </a:r>
            <a:endParaRPr lang="en-US" sz="1200" dirty="0"/>
          </a:p>
          <a:p>
            <a:endParaRPr lang="en-US" sz="1200" dirty="0"/>
          </a:p>
        </p:txBody>
      </p:sp>
    </p:spTree>
    <p:extLst>
      <p:ext uri="{BB962C8B-B14F-4D97-AF65-F5344CB8AC3E}">
        <p14:creationId xmlns:p14="http://schemas.microsoft.com/office/powerpoint/2010/main" val="3869789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36371"/>
            <a:ext cx="5114925" cy="3585258"/>
          </a:xfrm>
          <a:prstGeom prst="rect">
            <a:avLst/>
          </a:prstGeom>
        </p:spPr>
        <p:txBody>
          <a:bodyPr>
            <a:normAutofit/>
          </a:bodyPr>
          <a:lstStyle/>
          <a:p>
            <a:pPr marL="0" indent="0">
              <a:spcBef>
                <a:spcPts val="1400"/>
              </a:spcBef>
              <a:buNone/>
            </a:pPr>
            <a:r>
              <a:rPr lang="en-GB" sz="2400" b="1" dirty="0">
                <a:highlight>
                  <a:srgbClr val="F2F4F8"/>
                </a:highlight>
              </a:rPr>
              <a:t>Exploratory Data Analysis</a:t>
            </a:r>
          </a:p>
          <a:p>
            <a:pPr marL="0" indent="0">
              <a:spcBef>
                <a:spcPts val="1400"/>
              </a:spcBef>
              <a:buNone/>
            </a:pPr>
            <a:endParaRPr lang="en-US" sz="2200" dirty="0">
              <a:highlight>
                <a:srgbClr val="F2F4F8"/>
              </a:highlight>
              <a:latin typeface="Abadi" panose="020B0604020104020204" pitchFamily="34" charset="0"/>
            </a:endParaRPr>
          </a:p>
          <a:p>
            <a:pPr>
              <a:spcBef>
                <a:spcPts val="1400"/>
              </a:spcBef>
              <a:buFont typeface="Wingdings" panose="05000000000000000000" pitchFamily="2" charset="2"/>
              <a:buChar char="Ø"/>
            </a:pPr>
            <a:r>
              <a:rPr lang="en-US" sz="2200" dirty="0">
                <a:highlight>
                  <a:srgbClr val="F2F4F8"/>
                </a:highlight>
                <a:latin typeface="Abadi" panose="020B0604020104020204" pitchFamily="34" charset="0"/>
              </a:rPr>
              <a:t>From the plot, we can see that ES-L1, GEO, HEO, SSO, VLEO had the most success rate.</a:t>
            </a:r>
          </a:p>
          <a:p>
            <a:pPr>
              <a:spcBef>
                <a:spcPts val="1400"/>
              </a:spcBef>
              <a:buFont typeface="Wingdings" panose="05000000000000000000" pitchFamily="2" charset="2"/>
              <a:buChar char="Ø"/>
            </a:pPr>
            <a:r>
              <a:rPr lang="en-US" sz="2200" dirty="0">
                <a:highlight>
                  <a:srgbClr val="F2F4F8"/>
                </a:highlight>
                <a:latin typeface="Abadi" panose="020B0604020104020204" pitchFamily="34" charset="0"/>
              </a:rPr>
              <a:t>We can also see that LEO, ISS, MEO, and PO had higher success rate.</a:t>
            </a:r>
          </a:p>
          <a:p>
            <a:pPr>
              <a:spcBef>
                <a:spcPts val="1400"/>
              </a:spcBef>
              <a:buFont typeface="Wingdings" panose="05000000000000000000" pitchFamily="2" charset="2"/>
              <a:buChar char="Ø"/>
            </a:pPr>
            <a:r>
              <a:rPr lang="en-US" sz="2200" dirty="0">
                <a:highlight>
                  <a:srgbClr val="F2F4F8"/>
                </a:highlight>
                <a:latin typeface="Abadi" panose="020B0604020104020204" pitchFamily="34" charset="0"/>
              </a:rPr>
              <a:t>We can also see that SO had no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lgerian" panose="04020705040A02060702" pitchFamily="82" charset="0"/>
              </a:rPr>
              <a:t>Success Rate vs. Orbit Type</a:t>
            </a:r>
          </a:p>
        </p:txBody>
      </p:sp>
      <p:pic>
        <p:nvPicPr>
          <p:cNvPr id="1028" name="Picture 4">
            <a:extLst>
              <a:ext uri="{FF2B5EF4-FFF2-40B4-BE49-F238E27FC236}">
                <a16:creationId xmlns:a16="http://schemas.microsoft.com/office/drawing/2014/main" id="{9C593B98-6D2F-01B9-0DD1-130358044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36" y="1389698"/>
            <a:ext cx="5400675" cy="4333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35359A-1A86-334C-BA62-ACFE636CA22A}"/>
              </a:ext>
            </a:extLst>
          </p:cNvPr>
          <p:cNvSpPr txBox="1"/>
          <p:nvPr/>
        </p:nvSpPr>
        <p:spPr>
          <a:xfrm>
            <a:off x="954495" y="6028904"/>
            <a:ext cx="10331116" cy="646331"/>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4"/>
              </a:rPr>
              <a:t>https://github.com/Ashutosh-Singh-Thakur/Data-Science/blob/master/Course%2010%20Applied%20Data%20Science%20Capstone/jupyter-labs-eda-dataviz.ipynb</a:t>
            </a:r>
            <a:endParaRPr lang="en-US" sz="1200" dirty="0"/>
          </a:p>
          <a:p>
            <a:endParaRPr lang="en-US" sz="1200" dirty="0"/>
          </a:p>
        </p:txBody>
      </p:sp>
    </p:spTree>
    <p:extLst>
      <p:ext uri="{BB962C8B-B14F-4D97-AF65-F5344CB8AC3E}">
        <p14:creationId xmlns:p14="http://schemas.microsoft.com/office/powerpoint/2010/main" val="80090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1822" y="1951574"/>
            <a:ext cx="5325989" cy="3472015"/>
          </a:xfrm>
          <a:prstGeom prst="rect">
            <a:avLst/>
          </a:prstGeom>
        </p:spPr>
        <p:txBody>
          <a:bodyPr>
            <a:normAutofit/>
          </a:bodyPr>
          <a:lstStyle/>
          <a:p>
            <a:pPr marL="0" indent="0">
              <a:lnSpc>
                <a:spcPct val="100000"/>
              </a:lnSpc>
              <a:spcBef>
                <a:spcPts val="1400"/>
              </a:spcBef>
              <a:buNone/>
            </a:pPr>
            <a:r>
              <a:rPr lang="en-GB" b="1" dirty="0">
                <a:highlight>
                  <a:srgbClr val="F2F4F8"/>
                </a:highlight>
              </a:rPr>
              <a:t>Exploratory Data Analysis</a:t>
            </a:r>
          </a:p>
          <a:p>
            <a:pPr marL="0" indent="0">
              <a:lnSpc>
                <a:spcPct val="100000"/>
              </a:lnSpc>
              <a:spcBef>
                <a:spcPts val="1400"/>
              </a:spcBef>
              <a:buNone/>
            </a:pPr>
            <a:endParaRPr lang="en-US" sz="2400" dirty="0">
              <a:solidFill>
                <a:schemeClr val="accent3">
                  <a:lumMod val="25000"/>
                </a:schemeClr>
              </a:solidFill>
              <a:highlight>
                <a:srgbClr val="F2F4F8"/>
              </a:highlight>
              <a:latin typeface="Abadi" panose="020B0604020104020204" pitchFamily="34" charset="0"/>
            </a:endParaRPr>
          </a:p>
          <a:p>
            <a:pPr>
              <a:lnSpc>
                <a:spcPct val="100000"/>
              </a:lnSpc>
              <a:spcBef>
                <a:spcPts val="1400"/>
              </a:spcBef>
              <a:buFont typeface="Wingdings" panose="05000000000000000000" pitchFamily="2" charset="2"/>
              <a:buChar char="Ø"/>
            </a:pPr>
            <a:r>
              <a:rPr lang="en-US" sz="2400" dirty="0">
                <a:solidFill>
                  <a:schemeClr val="accent3">
                    <a:lumMod val="25000"/>
                  </a:schemeClr>
                </a:solidFill>
                <a:highlight>
                  <a:srgbClr val="F2F4F8"/>
                </a:highlight>
                <a:latin typeface="Abadi" panose="020B0604020104020204" pitchFamily="34" charset="0"/>
              </a:rPr>
              <a:t>The plot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lgerian" panose="04020705040A02060702" pitchFamily="82" charset="0"/>
              </a:rPr>
              <a:t>Flight Number vs. Orbit Type</a:t>
            </a:r>
          </a:p>
        </p:txBody>
      </p:sp>
      <p:pic>
        <p:nvPicPr>
          <p:cNvPr id="4098" name="Picture 2">
            <a:extLst>
              <a:ext uri="{FF2B5EF4-FFF2-40B4-BE49-F238E27FC236}">
                <a16:creationId xmlns:a16="http://schemas.microsoft.com/office/drawing/2014/main" id="{4AB50075-70BF-285D-4C0B-001B6F1F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814" y="1349592"/>
            <a:ext cx="5210175" cy="46759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6121B0-E27A-6E55-5859-DA561BDEBD59}"/>
              </a:ext>
            </a:extLst>
          </p:cNvPr>
          <p:cNvSpPr txBox="1"/>
          <p:nvPr/>
        </p:nvSpPr>
        <p:spPr>
          <a:xfrm>
            <a:off x="954495" y="6028904"/>
            <a:ext cx="10331116" cy="646331"/>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4"/>
              </a:rPr>
              <a:t>https://github.com/Ashutosh-Singh-Thakur/Data-Science/blob/master/Course%2010%20Applied%20Data%20Science%20Capstone/jupyter-labs-eda-dataviz.ipynb</a:t>
            </a:r>
            <a:endParaRPr lang="en-US" sz="1200" dirty="0"/>
          </a:p>
          <a:p>
            <a:endParaRPr lang="en-US" sz="1200" dirty="0"/>
          </a:p>
        </p:txBody>
      </p:sp>
    </p:spTree>
    <p:extLst>
      <p:ext uri="{BB962C8B-B14F-4D97-AF65-F5344CB8AC3E}">
        <p14:creationId xmlns:p14="http://schemas.microsoft.com/office/powerpoint/2010/main" val="1106727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Payload vs. Orbit Type</a:t>
            </a:r>
          </a:p>
        </p:txBody>
      </p:sp>
      <p:pic>
        <p:nvPicPr>
          <p:cNvPr id="5122" name="Picture 2">
            <a:extLst>
              <a:ext uri="{FF2B5EF4-FFF2-40B4-BE49-F238E27FC236}">
                <a16:creationId xmlns:a16="http://schemas.microsoft.com/office/drawing/2014/main" id="{C0EB9C0D-6AEE-22CD-F18B-1BAA7B1AA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814" y="1349592"/>
            <a:ext cx="5210175" cy="467598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E73BF75-6754-C69C-0C92-36692E9148DE}"/>
              </a:ext>
            </a:extLst>
          </p:cNvPr>
          <p:cNvSpPr txBox="1">
            <a:spLocks/>
          </p:cNvSpPr>
          <p:nvPr/>
        </p:nvSpPr>
        <p:spPr>
          <a:xfrm>
            <a:off x="770011" y="2115885"/>
            <a:ext cx="4933365" cy="262622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b="1" dirty="0">
                <a:highlight>
                  <a:srgbClr val="F2F4F8"/>
                </a:highlight>
              </a:rPr>
              <a:t>Exploratory Data Analysis</a:t>
            </a:r>
          </a:p>
          <a:p>
            <a:pPr marL="0" indent="0">
              <a:lnSpc>
                <a:spcPct val="100000"/>
              </a:lnSpc>
              <a:spcBef>
                <a:spcPts val="1400"/>
              </a:spcBef>
              <a:buFont typeface="Arial" panose="020B0604020202020204" pitchFamily="34" charset="0"/>
              <a:buNone/>
            </a:pPr>
            <a:endParaRPr lang="en-GB" b="1" dirty="0">
              <a:highlight>
                <a:srgbClr val="F2F4F8"/>
              </a:highlight>
            </a:endParaRPr>
          </a:p>
          <a:p>
            <a:pPr>
              <a:lnSpc>
                <a:spcPct val="100000"/>
              </a:lnSpc>
              <a:spcBef>
                <a:spcPts val="1400"/>
              </a:spcBef>
              <a:buFont typeface="Wingdings" panose="05000000000000000000" pitchFamily="2" charset="2"/>
              <a:buChar char="Ø"/>
            </a:pPr>
            <a:r>
              <a:rPr lang="en-GB" sz="2400" dirty="0">
                <a:highlight>
                  <a:srgbClr val="F2F4F8"/>
                </a:highlight>
              </a:rPr>
              <a:t>Heavy payloads are better with LEO, ISS and PO orbits</a:t>
            </a:r>
          </a:p>
          <a:p>
            <a:pPr>
              <a:lnSpc>
                <a:spcPct val="100000"/>
              </a:lnSpc>
              <a:spcBef>
                <a:spcPts val="1400"/>
              </a:spcBef>
              <a:buFont typeface="Wingdings" panose="05000000000000000000" pitchFamily="2" charset="2"/>
              <a:buChar char="Ø"/>
            </a:pPr>
            <a:r>
              <a:rPr lang="en-GB" sz="2400" dirty="0">
                <a:highlight>
                  <a:srgbClr val="F2F4F8"/>
                </a:highlight>
              </a:rPr>
              <a:t>The GTO orbit has mixed success with heavier payloads</a:t>
            </a:r>
            <a:endParaRPr lang="en-US" sz="3200" dirty="0">
              <a:solidFill>
                <a:schemeClr val="accent3">
                  <a:lumMod val="25000"/>
                </a:schemeClr>
              </a:solidFill>
              <a:highlight>
                <a:srgbClr val="F2F4F8"/>
              </a:highlight>
              <a:latin typeface="Abadi" panose="020B0604020104020204" pitchFamily="34" charset="0"/>
            </a:endParaRPr>
          </a:p>
        </p:txBody>
      </p:sp>
      <p:sp>
        <p:nvSpPr>
          <p:cNvPr id="3" name="TextBox 2">
            <a:extLst>
              <a:ext uri="{FF2B5EF4-FFF2-40B4-BE49-F238E27FC236}">
                <a16:creationId xmlns:a16="http://schemas.microsoft.com/office/drawing/2014/main" id="{E85774A9-BF4A-0332-D6D8-4000590D701F}"/>
              </a:ext>
            </a:extLst>
          </p:cNvPr>
          <p:cNvSpPr txBox="1"/>
          <p:nvPr/>
        </p:nvSpPr>
        <p:spPr>
          <a:xfrm>
            <a:off x="954495" y="6028904"/>
            <a:ext cx="10331116" cy="646331"/>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4"/>
              </a:rPr>
              <a:t>https://github.com/Ashutosh-Singh-Thakur/Data-Science/blob/master/Course%2010%20Applied%20Data%20Science%20Capstone/jupyter-labs-eda-dataviz.ipynb</a:t>
            </a:r>
            <a:endParaRPr lang="en-US" sz="1200" dirty="0"/>
          </a:p>
          <a:p>
            <a:endParaRPr lang="en-US" sz="1200" dirty="0"/>
          </a:p>
        </p:txBody>
      </p:sp>
    </p:spTree>
    <p:extLst>
      <p:ext uri="{BB962C8B-B14F-4D97-AF65-F5344CB8AC3E}">
        <p14:creationId xmlns:p14="http://schemas.microsoft.com/office/powerpoint/2010/main" val="314534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Launch Success Yearly Trend</a:t>
            </a:r>
          </a:p>
        </p:txBody>
      </p:sp>
      <p:pic>
        <p:nvPicPr>
          <p:cNvPr id="6146" name="Picture 2">
            <a:extLst>
              <a:ext uri="{FF2B5EF4-FFF2-40B4-BE49-F238E27FC236}">
                <a16:creationId xmlns:a16="http://schemas.microsoft.com/office/drawing/2014/main" id="{0A642A89-0045-BF27-2B3D-99F8E16E3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36" y="1499236"/>
            <a:ext cx="54006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A07DE11-6A19-6CA9-1523-A49E9A5ABF90}"/>
              </a:ext>
            </a:extLst>
          </p:cNvPr>
          <p:cNvSpPr txBox="1"/>
          <p:nvPr/>
        </p:nvSpPr>
        <p:spPr>
          <a:xfrm>
            <a:off x="770010" y="1602255"/>
            <a:ext cx="5114925" cy="3908762"/>
          </a:xfrm>
          <a:prstGeom prst="rect">
            <a:avLst/>
          </a:prstGeom>
          <a:noFill/>
        </p:spPr>
        <p:txBody>
          <a:bodyPr wrap="square" rtlCol="0">
            <a:spAutoFit/>
          </a:bodyPr>
          <a:lstStyle/>
          <a:p>
            <a:r>
              <a:rPr lang="en-GB" sz="2800" b="1" dirty="0">
                <a:highlight>
                  <a:srgbClr val="F2F4F8"/>
                </a:highlight>
              </a:rPr>
              <a:t>Exploratory Data Analysis</a:t>
            </a:r>
          </a:p>
          <a:p>
            <a:endParaRPr lang="en-GB" sz="2800" b="1" dirty="0">
              <a:highlight>
                <a:srgbClr val="F2F4F8"/>
              </a:highlight>
            </a:endParaRPr>
          </a:p>
          <a:p>
            <a:pPr marL="285750" indent="-285750">
              <a:buFont typeface="Wingdings" panose="05000000000000000000" pitchFamily="2" charset="2"/>
              <a:buChar char="Ø"/>
            </a:pPr>
            <a:r>
              <a:rPr lang="en-GB" sz="2400" dirty="0">
                <a:highlight>
                  <a:srgbClr val="F2F4F8"/>
                </a:highlight>
              </a:rPr>
              <a:t>The success rate improved from 2013-2017 and 2018-2019 </a:t>
            </a:r>
          </a:p>
          <a:p>
            <a:endParaRPr lang="en-GB" sz="2400" dirty="0">
              <a:highlight>
                <a:srgbClr val="F2F4F8"/>
              </a:highlight>
            </a:endParaRPr>
          </a:p>
          <a:p>
            <a:pPr marL="285750" indent="-285750">
              <a:buFont typeface="Wingdings" panose="05000000000000000000" pitchFamily="2" charset="2"/>
              <a:buChar char="Ø"/>
            </a:pPr>
            <a:r>
              <a:rPr lang="en-GB" sz="2400" dirty="0">
                <a:highlight>
                  <a:srgbClr val="F2F4F8"/>
                </a:highlight>
              </a:rPr>
              <a:t>The success rate decreased from 2017-2018 and from 2019-2020</a:t>
            </a:r>
          </a:p>
          <a:p>
            <a:endParaRPr lang="en-GB" sz="2400" dirty="0">
              <a:highlight>
                <a:srgbClr val="F2F4F8"/>
              </a:highlight>
            </a:endParaRPr>
          </a:p>
          <a:p>
            <a:pPr marL="285750" indent="-285750">
              <a:buFont typeface="Wingdings" panose="05000000000000000000" pitchFamily="2" charset="2"/>
              <a:buChar char="Ø"/>
            </a:pPr>
            <a:r>
              <a:rPr lang="en-GB" sz="2400" dirty="0">
                <a:highlight>
                  <a:srgbClr val="F2F4F8"/>
                </a:highlight>
              </a:rPr>
              <a:t>Overall, the success rate has improved since 2013</a:t>
            </a:r>
            <a:endParaRPr lang="en-US" sz="2400" dirty="0">
              <a:highlight>
                <a:srgbClr val="F2F4F8"/>
              </a:highlight>
            </a:endParaRPr>
          </a:p>
        </p:txBody>
      </p:sp>
      <p:sp>
        <p:nvSpPr>
          <p:cNvPr id="3" name="TextBox 2">
            <a:extLst>
              <a:ext uri="{FF2B5EF4-FFF2-40B4-BE49-F238E27FC236}">
                <a16:creationId xmlns:a16="http://schemas.microsoft.com/office/drawing/2014/main" id="{0A7F29B0-47B0-B403-E229-17861629F77B}"/>
              </a:ext>
            </a:extLst>
          </p:cNvPr>
          <p:cNvSpPr txBox="1"/>
          <p:nvPr/>
        </p:nvSpPr>
        <p:spPr>
          <a:xfrm>
            <a:off x="954495" y="6028904"/>
            <a:ext cx="10331116" cy="646331"/>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4"/>
              </a:rPr>
              <a:t>https://github.com/Ashutosh-Singh-Thakur/Data-Science/blob/master/Course%2010%20Applied%20Data%20Science%20Capstone/jupyter-labs-eda-dataviz.ipynb</a:t>
            </a:r>
            <a:endParaRPr lang="en-US" sz="1200" dirty="0"/>
          </a:p>
          <a:p>
            <a:endParaRPr lang="en-US" sz="1200" dirty="0"/>
          </a:p>
        </p:txBody>
      </p:sp>
    </p:spTree>
    <p:extLst>
      <p:ext uri="{BB962C8B-B14F-4D97-AF65-F5344CB8AC3E}">
        <p14:creationId xmlns:p14="http://schemas.microsoft.com/office/powerpoint/2010/main" val="706594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All Launch Site Names</a:t>
            </a:r>
          </a:p>
        </p:txBody>
      </p:sp>
      <p:pic>
        <p:nvPicPr>
          <p:cNvPr id="8" name="Picture 7">
            <a:extLst>
              <a:ext uri="{FF2B5EF4-FFF2-40B4-BE49-F238E27FC236}">
                <a16:creationId xmlns:a16="http://schemas.microsoft.com/office/drawing/2014/main" id="{2C03D956-8C77-6E41-5173-0426758D4282}"/>
              </a:ext>
            </a:extLst>
          </p:cNvPr>
          <p:cNvPicPr>
            <a:picLocks noChangeAspect="1"/>
          </p:cNvPicPr>
          <p:nvPr/>
        </p:nvPicPr>
        <p:blipFill>
          <a:blip r:embed="rId3"/>
          <a:stretch>
            <a:fillRect/>
          </a:stretch>
        </p:blipFill>
        <p:spPr>
          <a:xfrm>
            <a:off x="5923639" y="1770898"/>
            <a:ext cx="5361972" cy="3424541"/>
          </a:xfrm>
          <a:prstGeom prst="rect">
            <a:avLst/>
          </a:prstGeom>
        </p:spPr>
      </p:pic>
      <p:sp>
        <p:nvSpPr>
          <p:cNvPr id="9" name="TextBox 8">
            <a:extLst>
              <a:ext uri="{FF2B5EF4-FFF2-40B4-BE49-F238E27FC236}">
                <a16:creationId xmlns:a16="http://schemas.microsoft.com/office/drawing/2014/main" id="{917F7A99-5FED-7180-3F78-BB057B4F9EE0}"/>
              </a:ext>
            </a:extLst>
          </p:cNvPr>
          <p:cNvSpPr txBox="1"/>
          <p:nvPr/>
        </p:nvSpPr>
        <p:spPr>
          <a:xfrm>
            <a:off x="906390" y="2156163"/>
            <a:ext cx="5017250" cy="3108543"/>
          </a:xfrm>
          <a:prstGeom prst="rect">
            <a:avLst/>
          </a:prstGeom>
          <a:noFill/>
        </p:spPr>
        <p:txBody>
          <a:bodyPr wrap="square" rtlCol="0">
            <a:spAutoFit/>
          </a:bodyPr>
          <a:lstStyle/>
          <a:p>
            <a:r>
              <a:rPr lang="en-GB" sz="2800" b="1" dirty="0">
                <a:highlight>
                  <a:srgbClr val="F2F4F8"/>
                </a:highlight>
              </a:rPr>
              <a:t>Exploratory Data Analysis</a:t>
            </a:r>
          </a:p>
          <a:p>
            <a:endParaRPr lang="en-US" sz="2800" dirty="0">
              <a:highlight>
                <a:srgbClr val="F2F4F8"/>
              </a:highlight>
            </a:endParaRPr>
          </a:p>
          <a:p>
            <a:pPr marL="342900" indent="-342900">
              <a:buFont typeface="Wingdings" panose="05000000000000000000" pitchFamily="2" charset="2"/>
              <a:buChar char="Ø"/>
            </a:pPr>
            <a:endParaRPr lang="en-US" sz="2800" dirty="0">
              <a:highlight>
                <a:srgbClr val="F2F4F8"/>
              </a:highlight>
            </a:endParaRPr>
          </a:p>
          <a:p>
            <a:pPr marL="342900" indent="-342900">
              <a:buFont typeface="Wingdings" panose="05000000000000000000" pitchFamily="2" charset="2"/>
              <a:buChar char="Ø"/>
            </a:pPr>
            <a:r>
              <a:rPr lang="en-US" sz="2800" dirty="0">
                <a:highlight>
                  <a:srgbClr val="F2F4F8"/>
                </a:highlight>
              </a:rPr>
              <a:t>We used the key word </a:t>
            </a:r>
            <a:r>
              <a:rPr lang="en-US" sz="2800" b="1" dirty="0">
                <a:highlight>
                  <a:srgbClr val="F2F4F8"/>
                </a:highlight>
              </a:rPr>
              <a:t>DISTINCT </a:t>
            </a:r>
            <a:r>
              <a:rPr lang="en-US" sz="2800" dirty="0">
                <a:highlight>
                  <a:srgbClr val="F2F4F8"/>
                </a:highlight>
              </a:rPr>
              <a:t>to show only unique launch sites from the SpaceX data.</a:t>
            </a:r>
          </a:p>
        </p:txBody>
      </p:sp>
      <p:sp>
        <p:nvSpPr>
          <p:cNvPr id="2" name="TextBox 1">
            <a:extLst>
              <a:ext uri="{FF2B5EF4-FFF2-40B4-BE49-F238E27FC236}">
                <a16:creationId xmlns:a16="http://schemas.microsoft.com/office/drawing/2014/main" id="{781EFA25-79E3-05F7-7372-8C1E72F6FFE3}"/>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4"/>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2727850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Launch Site Names Begin with 'CCA'</a:t>
            </a:r>
          </a:p>
        </p:txBody>
      </p:sp>
      <p:pic>
        <p:nvPicPr>
          <p:cNvPr id="6" name="Picture 5">
            <a:extLst>
              <a:ext uri="{FF2B5EF4-FFF2-40B4-BE49-F238E27FC236}">
                <a16:creationId xmlns:a16="http://schemas.microsoft.com/office/drawing/2014/main" id="{1B892623-1D96-F1B4-5B35-D1A7B3C0CF51}"/>
              </a:ext>
            </a:extLst>
          </p:cNvPr>
          <p:cNvPicPr>
            <a:picLocks noChangeAspect="1"/>
          </p:cNvPicPr>
          <p:nvPr/>
        </p:nvPicPr>
        <p:blipFill>
          <a:blip r:embed="rId4"/>
          <a:stretch>
            <a:fillRect/>
          </a:stretch>
        </p:blipFill>
        <p:spPr>
          <a:xfrm>
            <a:off x="337571" y="2541382"/>
            <a:ext cx="11564964" cy="3391373"/>
          </a:xfrm>
          <a:prstGeom prst="rect">
            <a:avLst/>
          </a:prstGeom>
        </p:spPr>
      </p:pic>
      <p:sp>
        <p:nvSpPr>
          <p:cNvPr id="7" name="TextBox 6">
            <a:extLst>
              <a:ext uri="{FF2B5EF4-FFF2-40B4-BE49-F238E27FC236}">
                <a16:creationId xmlns:a16="http://schemas.microsoft.com/office/drawing/2014/main" id="{E0C9F060-E935-43B8-E8DF-C98A6CC6E1D9}"/>
              </a:ext>
            </a:extLst>
          </p:cNvPr>
          <p:cNvSpPr txBox="1"/>
          <p:nvPr/>
        </p:nvSpPr>
        <p:spPr>
          <a:xfrm>
            <a:off x="770011" y="1399042"/>
            <a:ext cx="10515600"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highlight>
                  <a:srgbClr val="F2F4F8"/>
                </a:highlight>
              </a:rPr>
              <a:t>We used the key word </a:t>
            </a:r>
            <a:r>
              <a:rPr lang="en-US" sz="2400" b="1" dirty="0">
                <a:highlight>
                  <a:srgbClr val="F2F4F8"/>
                </a:highlight>
              </a:rPr>
              <a:t>LIMIT</a:t>
            </a:r>
            <a:r>
              <a:rPr lang="en-US" sz="2400" dirty="0">
                <a:highlight>
                  <a:srgbClr val="F2F4F8"/>
                </a:highlight>
              </a:rPr>
              <a:t> to show only 5 launch sites from the SpaceX data begins with ‘CCA’.</a:t>
            </a:r>
          </a:p>
        </p:txBody>
      </p:sp>
      <p:sp>
        <p:nvSpPr>
          <p:cNvPr id="2" name="TextBox 1">
            <a:extLst>
              <a:ext uri="{FF2B5EF4-FFF2-40B4-BE49-F238E27FC236}">
                <a16:creationId xmlns:a16="http://schemas.microsoft.com/office/drawing/2014/main" id="{19BFABB3-DDD9-50A0-5246-4A67B01D7FEE}"/>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1794738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7700"/>
            <a:ext cx="10515599" cy="88657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400" dirty="0">
                <a:highlight>
                  <a:srgbClr val="F2F4F8"/>
                </a:highlight>
              </a:rPr>
              <a:t>We calculated the total payload carried by boosters from NASA (CRS) as </a:t>
            </a:r>
            <a:r>
              <a:rPr lang="en-US" sz="2400" b="1" dirty="0">
                <a:highlight>
                  <a:srgbClr val="F2F4F8"/>
                </a:highlight>
              </a:rPr>
              <a:t>45596</a:t>
            </a:r>
            <a:r>
              <a:rPr lang="en-US" sz="2400" dirty="0">
                <a:highlight>
                  <a:srgbClr val="F2F4F8"/>
                </a:highlight>
              </a:rPr>
              <a:t> using the </a:t>
            </a:r>
            <a:r>
              <a:rPr lang="en-US" sz="2400" i="1" dirty="0">
                <a:highlight>
                  <a:srgbClr val="F2F4F8"/>
                </a:highlight>
              </a:rPr>
              <a:t>sum()</a:t>
            </a:r>
            <a:r>
              <a:rPr lang="en-US" sz="2400" dirty="0">
                <a:highlight>
                  <a:srgbClr val="F2F4F8"/>
                </a:highlight>
              </a:rPr>
              <a:t> function.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Total Payload Mass</a:t>
            </a:r>
          </a:p>
        </p:txBody>
      </p:sp>
      <p:pic>
        <p:nvPicPr>
          <p:cNvPr id="6" name="Picture 5">
            <a:extLst>
              <a:ext uri="{FF2B5EF4-FFF2-40B4-BE49-F238E27FC236}">
                <a16:creationId xmlns:a16="http://schemas.microsoft.com/office/drawing/2014/main" id="{F0D70D31-783F-BDC5-6FAA-28365CD3DCE7}"/>
              </a:ext>
            </a:extLst>
          </p:cNvPr>
          <p:cNvPicPr>
            <a:picLocks noChangeAspect="1"/>
          </p:cNvPicPr>
          <p:nvPr/>
        </p:nvPicPr>
        <p:blipFill>
          <a:blip r:embed="rId4"/>
          <a:stretch>
            <a:fillRect/>
          </a:stretch>
        </p:blipFill>
        <p:spPr>
          <a:xfrm>
            <a:off x="770011" y="2727701"/>
            <a:ext cx="10515600" cy="3063122"/>
          </a:xfrm>
          <a:prstGeom prst="rect">
            <a:avLst/>
          </a:prstGeom>
        </p:spPr>
      </p:pic>
      <p:sp>
        <p:nvSpPr>
          <p:cNvPr id="2" name="TextBox 1">
            <a:extLst>
              <a:ext uri="{FF2B5EF4-FFF2-40B4-BE49-F238E27FC236}">
                <a16:creationId xmlns:a16="http://schemas.microsoft.com/office/drawing/2014/main" id="{3ED1C444-6AE9-36E2-E61A-39B744FD0ABD}"/>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4010014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Average Payload Mass by F9 v1.1</a:t>
            </a:r>
          </a:p>
        </p:txBody>
      </p:sp>
      <p:pic>
        <p:nvPicPr>
          <p:cNvPr id="6" name="Picture 5">
            <a:extLst>
              <a:ext uri="{FF2B5EF4-FFF2-40B4-BE49-F238E27FC236}">
                <a16:creationId xmlns:a16="http://schemas.microsoft.com/office/drawing/2014/main" id="{6A1B8381-EBF4-B9DD-3CC9-6C5D24227EBA}"/>
              </a:ext>
            </a:extLst>
          </p:cNvPr>
          <p:cNvPicPr>
            <a:picLocks noChangeAspect="1"/>
          </p:cNvPicPr>
          <p:nvPr/>
        </p:nvPicPr>
        <p:blipFill>
          <a:blip r:embed="rId4"/>
          <a:stretch>
            <a:fillRect/>
          </a:stretch>
        </p:blipFill>
        <p:spPr>
          <a:xfrm>
            <a:off x="802347" y="3076904"/>
            <a:ext cx="10655625" cy="2698421"/>
          </a:xfrm>
          <a:prstGeom prst="rect">
            <a:avLst/>
          </a:prstGeom>
        </p:spPr>
      </p:pic>
      <p:sp>
        <p:nvSpPr>
          <p:cNvPr id="7" name="Content Placeholder 4">
            <a:extLst>
              <a:ext uri="{FF2B5EF4-FFF2-40B4-BE49-F238E27FC236}">
                <a16:creationId xmlns:a16="http://schemas.microsoft.com/office/drawing/2014/main" id="{E334EB8E-AB8A-8034-CD7C-A728A2C15C30}"/>
              </a:ext>
            </a:extLst>
          </p:cNvPr>
          <p:cNvSpPr txBox="1">
            <a:spLocks/>
          </p:cNvSpPr>
          <p:nvPr/>
        </p:nvSpPr>
        <p:spPr>
          <a:xfrm>
            <a:off x="770010" y="1587700"/>
            <a:ext cx="10515599" cy="8865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400" dirty="0">
                <a:highlight>
                  <a:srgbClr val="F2F4F8"/>
                </a:highlight>
              </a:rPr>
              <a:t>We calculated the average payload carried by booster version ‘F9 v1.1’ as </a:t>
            </a:r>
            <a:r>
              <a:rPr lang="en-US" sz="2400" b="1" dirty="0">
                <a:highlight>
                  <a:srgbClr val="F2F4F8"/>
                </a:highlight>
              </a:rPr>
              <a:t>2928.4</a:t>
            </a:r>
            <a:r>
              <a:rPr lang="en-US" sz="2400" dirty="0">
                <a:highlight>
                  <a:srgbClr val="F2F4F8"/>
                </a:highlight>
              </a:rPr>
              <a:t> using the </a:t>
            </a:r>
            <a:r>
              <a:rPr lang="en-US" sz="2400" i="1" dirty="0">
                <a:highlight>
                  <a:srgbClr val="F2F4F8"/>
                </a:highlight>
              </a:rPr>
              <a:t>avg()</a:t>
            </a:r>
            <a:r>
              <a:rPr lang="en-US" sz="2400" dirty="0">
                <a:highlight>
                  <a:srgbClr val="F2F4F8"/>
                </a:highlight>
              </a:rPr>
              <a:t> function.</a:t>
            </a:r>
          </a:p>
        </p:txBody>
      </p:sp>
      <p:sp>
        <p:nvSpPr>
          <p:cNvPr id="2" name="TextBox 1">
            <a:extLst>
              <a:ext uri="{FF2B5EF4-FFF2-40B4-BE49-F238E27FC236}">
                <a16:creationId xmlns:a16="http://schemas.microsoft.com/office/drawing/2014/main" id="{C9356853-3C74-80AA-ACF4-0E61150F4C84}"/>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2735560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First Successful Ground Landing Date</a:t>
            </a:r>
          </a:p>
        </p:txBody>
      </p:sp>
      <p:sp>
        <p:nvSpPr>
          <p:cNvPr id="7" name="Content Placeholder 4">
            <a:extLst>
              <a:ext uri="{FF2B5EF4-FFF2-40B4-BE49-F238E27FC236}">
                <a16:creationId xmlns:a16="http://schemas.microsoft.com/office/drawing/2014/main" id="{AF3D7235-822B-CBD6-E5A6-09732D365A94}"/>
              </a:ext>
            </a:extLst>
          </p:cNvPr>
          <p:cNvSpPr txBox="1">
            <a:spLocks/>
          </p:cNvSpPr>
          <p:nvPr/>
        </p:nvSpPr>
        <p:spPr>
          <a:xfrm>
            <a:off x="770010" y="1587700"/>
            <a:ext cx="10515599" cy="8865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400" dirty="0">
                <a:highlight>
                  <a:srgbClr val="F2F4F8"/>
                </a:highlight>
              </a:rPr>
              <a:t>We calculated First Successful Ground Landing Date as </a:t>
            </a:r>
            <a:r>
              <a:rPr lang="en-US" sz="2400" b="1" dirty="0">
                <a:highlight>
                  <a:srgbClr val="F2F4F8"/>
                </a:highlight>
              </a:rPr>
              <a:t>22</a:t>
            </a:r>
            <a:r>
              <a:rPr lang="en-US" sz="2400" b="1" baseline="30000" dirty="0">
                <a:highlight>
                  <a:srgbClr val="F2F4F8"/>
                </a:highlight>
              </a:rPr>
              <a:t>nd</a:t>
            </a:r>
            <a:r>
              <a:rPr lang="en-US" sz="2400" b="1" dirty="0">
                <a:highlight>
                  <a:srgbClr val="F2F4F8"/>
                </a:highlight>
              </a:rPr>
              <a:t> Dec. 2015</a:t>
            </a:r>
            <a:r>
              <a:rPr lang="en-US" sz="2400" dirty="0">
                <a:highlight>
                  <a:srgbClr val="F2F4F8"/>
                </a:highlight>
              </a:rPr>
              <a:t> using the </a:t>
            </a:r>
            <a:r>
              <a:rPr lang="en-US" sz="2400" i="1" dirty="0">
                <a:highlight>
                  <a:srgbClr val="F2F4F8"/>
                </a:highlight>
              </a:rPr>
              <a:t>min()</a:t>
            </a:r>
            <a:r>
              <a:rPr lang="en-US" sz="2400" dirty="0">
                <a:highlight>
                  <a:srgbClr val="F2F4F8"/>
                </a:highlight>
              </a:rPr>
              <a:t> function.</a:t>
            </a:r>
          </a:p>
        </p:txBody>
      </p:sp>
      <p:pic>
        <p:nvPicPr>
          <p:cNvPr id="5" name="Picture 4">
            <a:extLst>
              <a:ext uri="{FF2B5EF4-FFF2-40B4-BE49-F238E27FC236}">
                <a16:creationId xmlns:a16="http://schemas.microsoft.com/office/drawing/2014/main" id="{D9840ECC-9459-67B3-53BC-8AC39B58E20A}"/>
              </a:ext>
            </a:extLst>
          </p:cNvPr>
          <p:cNvPicPr>
            <a:picLocks noChangeAspect="1"/>
          </p:cNvPicPr>
          <p:nvPr/>
        </p:nvPicPr>
        <p:blipFill>
          <a:blip r:embed="rId4"/>
          <a:stretch>
            <a:fillRect/>
          </a:stretch>
        </p:blipFill>
        <p:spPr>
          <a:xfrm>
            <a:off x="1112189" y="3429000"/>
            <a:ext cx="9967621" cy="2061824"/>
          </a:xfrm>
          <a:prstGeom prst="rect">
            <a:avLst/>
          </a:prstGeom>
        </p:spPr>
      </p:pic>
      <p:sp>
        <p:nvSpPr>
          <p:cNvPr id="8" name="TextBox 7">
            <a:extLst>
              <a:ext uri="{FF2B5EF4-FFF2-40B4-BE49-F238E27FC236}">
                <a16:creationId xmlns:a16="http://schemas.microsoft.com/office/drawing/2014/main" id="{BF060252-C529-5E8C-8AD5-559FC1C23326}"/>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1434679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extLst>
              <a:ext uri="{BEBA8EAE-BF5A-486C-A8C5-ECC9F3942E4B}">
                <a14:imgProps xmlns:a14="http://schemas.microsoft.com/office/drawing/2010/main">
                  <a14:imgLayer r:embed="rId3">
                    <a14:imgEffect>
                      <a14:artisticPaintBrush trans="32000" brushSize="0"/>
                    </a14:imgEffect>
                    <a14:imgEffect>
                      <a14:saturation sat="4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badi"/>
              </a:rPr>
              <a:t>Executive Summary</a:t>
            </a:r>
            <a:endParaRPr lang="en-US" dirty="0">
              <a:solidFill>
                <a:srgbClr val="0B49CB"/>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3E63FF27-D8F8-8D68-3DEB-C80C9AB00A54}"/>
              </a:ext>
            </a:extLst>
          </p:cNvPr>
          <p:cNvSpPr txBox="1"/>
          <p:nvPr/>
        </p:nvSpPr>
        <p:spPr>
          <a:xfrm>
            <a:off x="838199" y="2239921"/>
            <a:ext cx="10515601" cy="3785652"/>
          </a:xfrm>
          <a:prstGeom prst="rect">
            <a:avLst/>
          </a:prstGeom>
          <a:noFill/>
        </p:spPr>
        <p:txBody>
          <a:bodyPr wrap="square" rtlCol="0">
            <a:spAutoFit/>
          </a:bodyPr>
          <a:lstStyle/>
          <a:p>
            <a:r>
              <a:rPr lang="en-GB" sz="2000" dirty="0"/>
              <a:t>The research attempts to identify the factors for a successful rocket landing. To make this determination, the following methodologies where used: </a:t>
            </a:r>
            <a:endParaRPr lang="sa-IN" sz="2000" dirty="0"/>
          </a:p>
          <a:p>
            <a:pPr marL="342900" indent="-342900">
              <a:buFont typeface="Wingdings" panose="05000000000000000000" pitchFamily="2" charset="2"/>
              <a:buChar char="Ø"/>
            </a:pPr>
            <a:r>
              <a:rPr lang="en-GB" sz="2000" b="1" dirty="0"/>
              <a:t>Collect</a:t>
            </a:r>
            <a:r>
              <a:rPr lang="en-GB" sz="2000" dirty="0"/>
              <a:t> </a:t>
            </a:r>
            <a:r>
              <a:rPr lang="en-GB" sz="2000" b="1" dirty="0"/>
              <a:t>data</a:t>
            </a:r>
            <a:r>
              <a:rPr lang="en-GB" sz="2000" dirty="0"/>
              <a:t> using SpaceX REST API and web scraping techniques</a:t>
            </a:r>
            <a:endParaRPr lang="sa-IN" sz="2000" dirty="0"/>
          </a:p>
          <a:p>
            <a:pPr marL="342900" indent="-342900">
              <a:buFont typeface="Wingdings" panose="05000000000000000000" pitchFamily="2" charset="2"/>
              <a:buChar char="Ø"/>
            </a:pPr>
            <a:r>
              <a:rPr lang="en-GB" sz="2000" b="1" dirty="0"/>
              <a:t>Wrangle data</a:t>
            </a:r>
            <a:r>
              <a:rPr lang="en-GB" sz="2000" dirty="0"/>
              <a:t> to create success/fail outcome variable</a:t>
            </a:r>
            <a:endParaRPr lang="sa-IN" sz="2000" dirty="0"/>
          </a:p>
          <a:p>
            <a:pPr marL="342900" indent="-342900">
              <a:buFont typeface="Wingdings" panose="05000000000000000000" pitchFamily="2" charset="2"/>
              <a:buChar char="Ø"/>
            </a:pPr>
            <a:r>
              <a:rPr lang="en-GB" sz="2000" b="1" dirty="0"/>
              <a:t>Explore</a:t>
            </a:r>
            <a:r>
              <a:rPr lang="en-GB" sz="2000" dirty="0"/>
              <a:t> </a:t>
            </a:r>
            <a:r>
              <a:rPr lang="en-GB" sz="2000" b="1" dirty="0"/>
              <a:t>data</a:t>
            </a:r>
            <a:r>
              <a:rPr lang="en-GB" sz="2000" dirty="0"/>
              <a:t> with data visualization techniques, considering the following factors: payload, launch </a:t>
            </a:r>
            <a:r>
              <a:rPr lang="sa-IN" sz="2000" dirty="0"/>
              <a:t> </a:t>
            </a:r>
            <a:r>
              <a:rPr lang="en-GB" sz="2000" dirty="0"/>
              <a:t>site, flight number and yearly trend</a:t>
            </a:r>
            <a:endParaRPr lang="sa-IN" sz="2000" dirty="0"/>
          </a:p>
          <a:p>
            <a:pPr marL="342900" indent="-342900">
              <a:buFont typeface="Wingdings" panose="05000000000000000000" pitchFamily="2" charset="2"/>
              <a:buChar char="Ø"/>
            </a:pPr>
            <a:r>
              <a:rPr lang="en-GB" sz="2000" b="1" dirty="0" err="1"/>
              <a:t>Analyze</a:t>
            </a:r>
            <a:r>
              <a:rPr lang="en-GB" sz="2000" dirty="0"/>
              <a:t> the data with SQL, calculating the following statistics: total payload, payload range for successful launches, and total # of successful and failed outcomes</a:t>
            </a:r>
            <a:endParaRPr lang="sa-IN" sz="2000" dirty="0"/>
          </a:p>
          <a:p>
            <a:pPr marL="342900" indent="-342900">
              <a:buFont typeface="Wingdings" panose="05000000000000000000" pitchFamily="2" charset="2"/>
              <a:buChar char="Ø"/>
            </a:pPr>
            <a:r>
              <a:rPr lang="en-GB" sz="2000" b="1" dirty="0"/>
              <a:t>Explore</a:t>
            </a:r>
            <a:r>
              <a:rPr lang="en-GB" sz="2000" dirty="0"/>
              <a:t> launch site success rates and proximity to geographical markers</a:t>
            </a:r>
            <a:endParaRPr lang="sa-IN" sz="2000" dirty="0"/>
          </a:p>
          <a:p>
            <a:pPr marL="342900" indent="-342900">
              <a:buFont typeface="Wingdings" panose="05000000000000000000" pitchFamily="2" charset="2"/>
              <a:buChar char="Ø"/>
            </a:pPr>
            <a:r>
              <a:rPr lang="en-GB" sz="2000" b="1" dirty="0"/>
              <a:t>Visualize</a:t>
            </a:r>
            <a:r>
              <a:rPr lang="en-GB" sz="2000" dirty="0"/>
              <a:t> the launch sites with the most success and successful payload ranges</a:t>
            </a:r>
            <a:endParaRPr lang="sa-IN" sz="2000" dirty="0"/>
          </a:p>
          <a:p>
            <a:pPr marL="342900" indent="-342900">
              <a:buFont typeface="Wingdings" panose="05000000000000000000" pitchFamily="2" charset="2"/>
              <a:buChar char="Ø"/>
            </a:pPr>
            <a:r>
              <a:rPr lang="en-GB" sz="2000" b="1" dirty="0"/>
              <a:t>Build Models</a:t>
            </a:r>
            <a:r>
              <a:rPr lang="en-GB" sz="2000" dirty="0"/>
              <a:t> to predict landing outcomes using logistic regression, support vector machine (SVM), decision tree and K -nearest </a:t>
            </a:r>
            <a:r>
              <a:rPr lang="en-GB" sz="2000" dirty="0" err="1"/>
              <a:t>neighbor</a:t>
            </a:r>
            <a:r>
              <a:rPr lang="en-GB" sz="2000" dirty="0"/>
              <a:t> (KNN) </a:t>
            </a:r>
            <a:endParaRPr lang="en-US" sz="2000" dirty="0"/>
          </a:p>
        </p:txBody>
      </p:sp>
      <p:sp>
        <p:nvSpPr>
          <p:cNvPr id="3" name="TextBox 2">
            <a:extLst>
              <a:ext uri="{FF2B5EF4-FFF2-40B4-BE49-F238E27FC236}">
                <a16:creationId xmlns:a16="http://schemas.microsoft.com/office/drawing/2014/main" id="{B62C439A-F6F0-D24C-E086-B97A2E569AC6}"/>
              </a:ext>
            </a:extLst>
          </p:cNvPr>
          <p:cNvSpPr txBox="1"/>
          <p:nvPr/>
        </p:nvSpPr>
        <p:spPr>
          <a:xfrm>
            <a:off x="1022888" y="1394847"/>
            <a:ext cx="7691884" cy="584775"/>
          </a:xfrm>
          <a:prstGeom prst="rect">
            <a:avLst/>
          </a:prstGeom>
          <a:noFill/>
        </p:spPr>
        <p:txBody>
          <a:bodyPr wrap="square" rtlCol="0">
            <a:spAutoFit/>
          </a:bodyPr>
          <a:lstStyle/>
          <a:p>
            <a:pPr>
              <a:spcBef>
                <a:spcPts val="1400"/>
              </a:spcBef>
            </a:pPr>
            <a:r>
              <a:rPr lang="en-GB" sz="3200" u="sng" dirty="0">
                <a:latin typeface="Abadi" panose="020B0604020104020204" pitchFamily="34" charset="0"/>
              </a:rPr>
              <a:t>Summary of Methodologies</a:t>
            </a:r>
            <a:endParaRPr lang="sa-IN" sz="3200" u="sng" dirty="0">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2800" dirty="0">
                <a:solidFill>
                  <a:srgbClr val="0B49CB"/>
                </a:solidFill>
                <a:effectLst>
                  <a:outerShdw blurRad="38100" dist="38100" dir="2700000" algn="tl">
                    <a:srgbClr val="000000">
                      <a:alpha val="43137"/>
                    </a:srgbClr>
                  </a:outerShdw>
                </a:effectLst>
                <a:latin typeface="Algerian" panose="04020705040A02060702" pitchFamily="82" charset="0"/>
              </a:rPr>
              <a:t>Successful Drone Ship Landing with Payload between 4000 and 6000</a:t>
            </a:r>
          </a:p>
        </p:txBody>
      </p:sp>
      <p:pic>
        <p:nvPicPr>
          <p:cNvPr id="3" name="Picture 2">
            <a:extLst>
              <a:ext uri="{FF2B5EF4-FFF2-40B4-BE49-F238E27FC236}">
                <a16:creationId xmlns:a16="http://schemas.microsoft.com/office/drawing/2014/main" id="{1F873560-B624-2604-C3F8-B8B4E2C856B5}"/>
              </a:ext>
            </a:extLst>
          </p:cNvPr>
          <p:cNvPicPr>
            <a:picLocks noChangeAspect="1"/>
          </p:cNvPicPr>
          <p:nvPr/>
        </p:nvPicPr>
        <p:blipFill rotWithShape="1">
          <a:blip r:embed="rId4"/>
          <a:srcRect t="11179"/>
          <a:stretch/>
        </p:blipFill>
        <p:spPr>
          <a:xfrm>
            <a:off x="764973" y="2355741"/>
            <a:ext cx="10520638" cy="3669831"/>
          </a:xfrm>
          <a:prstGeom prst="rect">
            <a:avLst/>
          </a:prstGeom>
        </p:spPr>
      </p:pic>
      <p:sp>
        <p:nvSpPr>
          <p:cNvPr id="9" name="Content Placeholder 4">
            <a:extLst>
              <a:ext uri="{FF2B5EF4-FFF2-40B4-BE49-F238E27FC236}">
                <a16:creationId xmlns:a16="http://schemas.microsoft.com/office/drawing/2014/main" id="{B5130D95-FB76-4204-5FBA-AB39CDE0FDB3}"/>
              </a:ext>
            </a:extLst>
          </p:cNvPr>
          <p:cNvSpPr txBox="1">
            <a:spLocks/>
          </p:cNvSpPr>
          <p:nvPr/>
        </p:nvSpPr>
        <p:spPr>
          <a:xfrm>
            <a:off x="770012" y="1332854"/>
            <a:ext cx="10515599" cy="96371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Ø"/>
            </a:pPr>
            <a:r>
              <a:rPr lang="en-US" sz="2400" dirty="0">
                <a:highlight>
                  <a:srgbClr val="F2F4F8"/>
                </a:highlight>
              </a:rPr>
              <a:t>We used the </a:t>
            </a:r>
            <a:r>
              <a:rPr lang="en-US" sz="2400" b="1" dirty="0">
                <a:highlight>
                  <a:srgbClr val="F2F4F8"/>
                </a:highlight>
              </a:rPr>
              <a:t>WHERE</a:t>
            </a:r>
            <a:r>
              <a:rPr lang="en-US" sz="2400" dirty="0">
                <a:highlight>
                  <a:srgbClr val="F2F4F8"/>
                </a:highlight>
              </a:rPr>
              <a:t> clause to filter for boosters which have successfully landed on drone ship and applied the </a:t>
            </a:r>
            <a:r>
              <a:rPr lang="en-US" sz="2400" b="1" dirty="0">
                <a:highlight>
                  <a:srgbClr val="F2F4F8"/>
                </a:highlight>
              </a:rPr>
              <a:t>AND</a:t>
            </a:r>
            <a:r>
              <a:rPr lang="en-US" sz="2400" dirty="0">
                <a:highlight>
                  <a:srgbClr val="F2F4F8"/>
                </a:highlight>
              </a:rPr>
              <a:t> condition to determine successful landing with payload mass between 4000 and 6000</a:t>
            </a:r>
          </a:p>
        </p:txBody>
      </p:sp>
      <p:sp>
        <p:nvSpPr>
          <p:cNvPr id="2" name="TextBox 1">
            <a:extLst>
              <a:ext uri="{FF2B5EF4-FFF2-40B4-BE49-F238E27FC236}">
                <a16:creationId xmlns:a16="http://schemas.microsoft.com/office/drawing/2014/main" id="{632EFA88-F35C-D963-8E95-457B801BDD89}"/>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639399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200" dirty="0">
                <a:solidFill>
                  <a:srgbClr val="0B49CB"/>
                </a:solidFill>
                <a:effectLst>
                  <a:outerShdw blurRad="38100" dist="38100" dir="2700000" algn="tl">
                    <a:srgbClr val="000000">
                      <a:alpha val="43137"/>
                    </a:srgbClr>
                  </a:outerShdw>
                </a:effectLst>
                <a:latin typeface="Algerian" panose="04020705040A02060702" pitchFamily="82" charset="0"/>
              </a:rPr>
              <a:t>Total Number of Successful and Failure Mission Outcomes</a:t>
            </a:r>
          </a:p>
        </p:txBody>
      </p:sp>
      <p:pic>
        <p:nvPicPr>
          <p:cNvPr id="6" name="Picture 5">
            <a:extLst>
              <a:ext uri="{FF2B5EF4-FFF2-40B4-BE49-F238E27FC236}">
                <a16:creationId xmlns:a16="http://schemas.microsoft.com/office/drawing/2014/main" id="{7135CCF6-137D-3B32-8D9B-96892D3F8AFA}"/>
              </a:ext>
            </a:extLst>
          </p:cNvPr>
          <p:cNvPicPr>
            <a:picLocks noChangeAspect="1"/>
          </p:cNvPicPr>
          <p:nvPr/>
        </p:nvPicPr>
        <p:blipFill>
          <a:blip r:embed="rId4"/>
          <a:stretch>
            <a:fillRect/>
          </a:stretch>
        </p:blipFill>
        <p:spPr>
          <a:xfrm>
            <a:off x="1937757" y="2984110"/>
            <a:ext cx="8316486" cy="2791215"/>
          </a:xfrm>
          <a:prstGeom prst="rect">
            <a:avLst/>
          </a:prstGeom>
        </p:spPr>
      </p:pic>
      <p:sp>
        <p:nvSpPr>
          <p:cNvPr id="2" name="Content Placeholder 4">
            <a:extLst>
              <a:ext uri="{FF2B5EF4-FFF2-40B4-BE49-F238E27FC236}">
                <a16:creationId xmlns:a16="http://schemas.microsoft.com/office/drawing/2014/main" id="{95856FFA-9E4F-00D5-CE48-534727061F95}"/>
              </a:ext>
            </a:extLst>
          </p:cNvPr>
          <p:cNvSpPr txBox="1">
            <a:spLocks/>
          </p:cNvSpPr>
          <p:nvPr/>
        </p:nvSpPr>
        <p:spPr>
          <a:xfrm>
            <a:off x="770012" y="1332854"/>
            <a:ext cx="10515599" cy="9637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Ø"/>
            </a:pPr>
            <a:r>
              <a:rPr lang="en-US" sz="2400" dirty="0">
                <a:highlight>
                  <a:srgbClr val="F2F4F8"/>
                </a:highlight>
              </a:rPr>
              <a:t>We used the </a:t>
            </a:r>
            <a:r>
              <a:rPr lang="en-US" sz="2400" b="1" dirty="0">
                <a:highlight>
                  <a:srgbClr val="F2F4F8"/>
                </a:highlight>
              </a:rPr>
              <a:t>CASE</a:t>
            </a:r>
            <a:r>
              <a:rPr lang="en-US" sz="2400" dirty="0">
                <a:highlight>
                  <a:srgbClr val="F2F4F8"/>
                </a:highlight>
              </a:rPr>
              <a:t> clause and </a:t>
            </a:r>
            <a:r>
              <a:rPr lang="en-US" sz="2400" i="1" dirty="0">
                <a:highlight>
                  <a:srgbClr val="F2F4F8"/>
                </a:highlight>
              </a:rPr>
              <a:t>sum() function</a:t>
            </a:r>
            <a:r>
              <a:rPr lang="en-US" sz="2400" dirty="0">
                <a:highlight>
                  <a:srgbClr val="F2F4F8"/>
                </a:highlight>
              </a:rPr>
              <a:t> to calculate total successful and failure mission outcomes.</a:t>
            </a:r>
          </a:p>
        </p:txBody>
      </p:sp>
      <p:sp>
        <p:nvSpPr>
          <p:cNvPr id="5" name="TextBox 4">
            <a:extLst>
              <a:ext uri="{FF2B5EF4-FFF2-40B4-BE49-F238E27FC236}">
                <a16:creationId xmlns:a16="http://schemas.microsoft.com/office/drawing/2014/main" id="{FA0462A6-A22F-A695-5CF1-F5C153EA8A8B}"/>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1756972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3990" y="2544009"/>
            <a:ext cx="5325990" cy="1769982"/>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highlight>
                  <a:srgbClr val="F2F4F8"/>
                </a:highlight>
              </a:rPr>
              <a:t>We use a subquery to select maximum payload mass.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highlight>
                  <a:srgbClr val="F2F4F8"/>
                </a:highlight>
              </a:rPr>
              <a:t>We use WHERE clause to filter Booster Version by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Boosters Carried Maximum Payload</a:t>
            </a:r>
          </a:p>
        </p:txBody>
      </p:sp>
      <p:pic>
        <p:nvPicPr>
          <p:cNvPr id="6" name="Picture 5">
            <a:extLst>
              <a:ext uri="{FF2B5EF4-FFF2-40B4-BE49-F238E27FC236}">
                <a16:creationId xmlns:a16="http://schemas.microsoft.com/office/drawing/2014/main" id="{7C2C9711-1EDA-BC24-6C33-8F37BEB890E9}"/>
              </a:ext>
            </a:extLst>
          </p:cNvPr>
          <p:cNvPicPr>
            <a:picLocks noChangeAspect="1"/>
          </p:cNvPicPr>
          <p:nvPr/>
        </p:nvPicPr>
        <p:blipFill>
          <a:blip r:embed="rId4"/>
          <a:stretch>
            <a:fillRect/>
          </a:stretch>
        </p:blipFill>
        <p:spPr>
          <a:xfrm>
            <a:off x="6617776" y="1290670"/>
            <a:ext cx="4690234" cy="4734903"/>
          </a:xfrm>
          <a:prstGeom prst="rect">
            <a:avLst/>
          </a:prstGeom>
        </p:spPr>
      </p:pic>
      <p:sp>
        <p:nvSpPr>
          <p:cNvPr id="2" name="TextBox 1">
            <a:extLst>
              <a:ext uri="{FF2B5EF4-FFF2-40B4-BE49-F238E27FC236}">
                <a16:creationId xmlns:a16="http://schemas.microsoft.com/office/drawing/2014/main" id="{02DAFA24-3D48-F27E-2BEA-0271F33E3A1D}"/>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3566646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5" y="1806952"/>
            <a:ext cx="9745589" cy="933073"/>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sz="2400" dirty="0">
                <a:solidFill>
                  <a:schemeClr val="accent3">
                    <a:lumMod val="25000"/>
                  </a:schemeClr>
                </a:solidFill>
                <a:highlight>
                  <a:srgbClr val="F2F4F8"/>
                </a:highlight>
              </a:rPr>
              <a:t>We find there are only two Launch records in year 2015 with Landing Outcome as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2015 Launch Records</a:t>
            </a:r>
          </a:p>
        </p:txBody>
      </p:sp>
      <p:pic>
        <p:nvPicPr>
          <p:cNvPr id="6" name="Picture 5">
            <a:extLst>
              <a:ext uri="{FF2B5EF4-FFF2-40B4-BE49-F238E27FC236}">
                <a16:creationId xmlns:a16="http://schemas.microsoft.com/office/drawing/2014/main" id="{E4F47E43-1985-28DA-FE0E-B84BD83F6E00}"/>
              </a:ext>
            </a:extLst>
          </p:cNvPr>
          <p:cNvPicPr>
            <a:picLocks noChangeAspect="1"/>
          </p:cNvPicPr>
          <p:nvPr/>
        </p:nvPicPr>
        <p:blipFill>
          <a:blip r:embed="rId4"/>
          <a:stretch>
            <a:fillRect/>
          </a:stretch>
        </p:blipFill>
        <p:spPr>
          <a:xfrm>
            <a:off x="1439917" y="3843580"/>
            <a:ext cx="9175787" cy="1931745"/>
          </a:xfrm>
          <a:prstGeom prst="rect">
            <a:avLst/>
          </a:prstGeom>
        </p:spPr>
      </p:pic>
      <p:sp>
        <p:nvSpPr>
          <p:cNvPr id="2" name="TextBox 1">
            <a:extLst>
              <a:ext uri="{FF2B5EF4-FFF2-40B4-BE49-F238E27FC236}">
                <a16:creationId xmlns:a16="http://schemas.microsoft.com/office/drawing/2014/main" id="{E5CB754F-1403-8C34-0DFA-585A08F8EFF9}"/>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1398439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200" dirty="0">
                <a:solidFill>
                  <a:srgbClr val="0B49CB"/>
                </a:solidFill>
                <a:effectLst>
                  <a:outerShdw blurRad="38100" dist="38100" dir="2700000" algn="tl">
                    <a:srgbClr val="000000">
                      <a:alpha val="43137"/>
                    </a:srgbClr>
                  </a:outerShdw>
                </a:effectLst>
                <a:latin typeface="Algerian" panose="04020705040A02060702" pitchFamily="82" charset="0"/>
              </a:rPr>
              <a:t>Rank Landing Outcomes Between 2010-06-04 and 2017-03-20</a:t>
            </a:r>
          </a:p>
        </p:txBody>
      </p:sp>
      <p:pic>
        <p:nvPicPr>
          <p:cNvPr id="6" name="Picture 5">
            <a:extLst>
              <a:ext uri="{FF2B5EF4-FFF2-40B4-BE49-F238E27FC236}">
                <a16:creationId xmlns:a16="http://schemas.microsoft.com/office/drawing/2014/main" id="{557914D8-EB3C-71A2-E870-4419806A53B9}"/>
              </a:ext>
            </a:extLst>
          </p:cNvPr>
          <p:cNvPicPr>
            <a:picLocks noChangeAspect="1"/>
          </p:cNvPicPr>
          <p:nvPr/>
        </p:nvPicPr>
        <p:blipFill>
          <a:blip r:embed="rId4"/>
          <a:stretch>
            <a:fillRect/>
          </a:stretch>
        </p:blipFill>
        <p:spPr>
          <a:xfrm>
            <a:off x="7581434" y="1281377"/>
            <a:ext cx="3704177" cy="4744196"/>
          </a:xfrm>
          <a:prstGeom prst="rect">
            <a:avLst/>
          </a:prstGeom>
        </p:spPr>
      </p:pic>
      <p:sp>
        <p:nvSpPr>
          <p:cNvPr id="2" name="TextBox 1">
            <a:extLst>
              <a:ext uri="{FF2B5EF4-FFF2-40B4-BE49-F238E27FC236}">
                <a16:creationId xmlns:a16="http://schemas.microsoft.com/office/drawing/2014/main" id="{4EEF808A-5AE3-4D8C-25EA-B1768B0CF285}"/>
              </a:ext>
            </a:extLst>
          </p:cNvPr>
          <p:cNvSpPr txBox="1"/>
          <p:nvPr/>
        </p:nvSpPr>
        <p:spPr>
          <a:xfrm>
            <a:off x="770011" y="2151727"/>
            <a:ext cx="6811423" cy="2554545"/>
          </a:xfrm>
          <a:prstGeom prst="rect">
            <a:avLst/>
          </a:prstGeom>
          <a:noFill/>
        </p:spPr>
        <p:txBody>
          <a:bodyPr wrap="square" rtlCol="0">
            <a:spAutoFit/>
          </a:bodyPr>
          <a:lstStyle/>
          <a:p>
            <a:pPr marL="342900" indent="-342900">
              <a:buFont typeface="Wingdings" panose="05000000000000000000" pitchFamily="2" charset="2"/>
              <a:buChar char="Ø"/>
            </a:pPr>
            <a:r>
              <a:rPr lang="en-GB" sz="2000" dirty="0">
                <a:highlight>
                  <a:srgbClr val="F2F4F8"/>
                </a:highlight>
              </a:rPr>
              <a:t>We use </a:t>
            </a:r>
            <a:r>
              <a:rPr lang="en-GB" sz="2000" b="1" dirty="0">
                <a:highlight>
                  <a:srgbClr val="F2F4F8"/>
                </a:highlight>
              </a:rPr>
              <a:t>GROUP BY</a:t>
            </a:r>
            <a:r>
              <a:rPr lang="en-GB" sz="2000" dirty="0">
                <a:highlight>
                  <a:srgbClr val="F2F4F8"/>
                </a:highlight>
              </a:rPr>
              <a:t> and </a:t>
            </a:r>
            <a:r>
              <a:rPr lang="en-GB" sz="2000" b="1" dirty="0">
                <a:highlight>
                  <a:srgbClr val="F2F4F8"/>
                </a:highlight>
              </a:rPr>
              <a:t>ORDER BY</a:t>
            </a:r>
            <a:r>
              <a:rPr lang="en-GB" sz="2000" dirty="0">
                <a:highlight>
                  <a:srgbClr val="F2F4F8"/>
                </a:highlight>
              </a:rPr>
              <a:t> clauses to display different landing outcomes ranking.</a:t>
            </a:r>
            <a:endParaRPr lang="en-US" sz="2000" dirty="0">
              <a:highlight>
                <a:srgbClr val="F2F4F8"/>
              </a:highlight>
            </a:endParaRPr>
          </a:p>
          <a:p>
            <a:pPr marL="342900" indent="-342900">
              <a:buFont typeface="Wingdings" panose="05000000000000000000" pitchFamily="2" charset="2"/>
              <a:buChar char="Ø"/>
            </a:pPr>
            <a:endParaRPr lang="en-US" sz="2000" dirty="0">
              <a:highlight>
                <a:srgbClr val="F2F4F8"/>
              </a:highlight>
            </a:endParaRPr>
          </a:p>
          <a:p>
            <a:pPr marL="342900" indent="-342900">
              <a:buFont typeface="Wingdings" panose="05000000000000000000" pitchFamily="2" charset="2"/>
              <a:buChar char="Ø"/>
            </a:pPr>
            <a:r>
              <a:rPr lang="en-US" sz="2000" dirty="0">
                <a:highlight>
                  <a:srgbClr val="F2F4F8"/>
                </a:highlight>
              </a:rPr>
              <a:t>We can see there are total 32 Landing Outcomes between 2010-06-04 and 2017-03-20</a:t>
            </a:r>
          </a:p>
          <a:p>
            <a:pPr marL="342900" indent="-342900">
              <a:buFont typeface="Wingdings" panose="05000000000000000000" pitchFamily="2" charset="2"/>
              <a:buChar char="Ø"/>
            </a:pPr>
            <a:endParaRPr lang="en-US" sz="2000" dirty="0">
              <a:highlight>
                <a:srgbClr val="F2F4F8"/>
              </a:highlight>
            </a:endParaRPr>
          </a:p>
          <a:p>
            <a:pPr marL="342900" indent="-342900">
              <a:buFont typeface="Wingdings" panose="05000000000000000000" pitchFamily="2" charset="2"/>
              <a:buChar char="Ø"/>
            </a:pPr>
            <a:r>
              <a:rPr lang="en-US" sz="2000" dirty="0">
                <a:highlight>
                  <a:srgbClr val="F2F4F8"/>
                </a:highlight>
              </a:rPr>
              <a:t>We can see that there are 10 cases of Landing Outcomes as No attempt, and 1 case of Failure (parachute).</a:t>
            </a:r>
          </a:p>
        </p:txBody>
      </p:sp>
      <p:sp>
        <p:nvSpPr>
          <p:cNvPr id="5" name="TextBox 4">
            <a:extLst>
              <a:ext uri="{FF2B5EF4-FFF2-40B4-BE49-F238E27FC236}">
                <a16:creationId xmlns:a16="http://schemas.microsoft.com/office/drawing/2014/main" id="{546E5C08-915F-850D-6EAC-801BFB3DA7CE}"/>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https://github.com/Ashutosh-Singh-Thakur/Data-Science/blob/master/Course%2010%20Applied%20Data%20Science%20Capstone/jupyter-labs-eda-sql-coursera_sqllite.ipynb</a:t>
            </a:r>
            <a:endParaRPr lang="en-US" sz="1200" dirty="0"/>
          </a:p>
          <a:p>
            <a:endParaRPr lang="en-US" sz="1200" dirty="0"/>
          </a:p>
        </p:txBody>
      </p:sp>
    </p:spTree>
    <p:extLst>
      <p:ext uri="{BB962C8B-B14F-4D97-AF65-F5344CB8AC3E}">
        <p14:creationId xmlns:p14="http://schemas.microsoft.com/office/powerpoint/2010/main" val="3975168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EE545A75-92BE-7E7E-74AE-0F1A2FA92913}"/>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36</a:t>
            </a:fld>
            <a:endParaRPr lang="en-US"/>
          </a:p>
        </p:txBody>
      </p:sp>
      <p:pic>
        <p:nvPicPr>
          <p:cNvPr id="7" name="Content Placeholder 5">
            <a:extLst>
              <a:ext uri="{FF2B5EF4-FFF2-40B4-BE49-F238E27FC236}">
                <a16:creationId xmlns:a16="http://schemas.microsoft.com/office/drawing/2014/main" id="{4CFB8A56-E09D-41FC-FDB6-D09BEBBE284D}"/>
              </a:ext>
            </a:extLst>
          </p:cNvPr>
          <p:cNvPicPr>
            <a:picLocks noChangeAspect="1"/>
          </p:cNvPicPr>
          <p:nvPr/>
        </p:nvPicPr>
        <p:blipFill>
          <a:blip r:embed="rId4"/>
          <a:stretch>
            <a:fillRect/>
          </a:stretch>
        </p:blipFill>
        <p:spPr>
          <a:xfrm>
            <a:off x="770011" y="1308538"/>
            <a:ext cx="10515600" cy="4717035"/>
          </a:xfrm>
          <a:prstGeom prst="rect">
            <a:avLst/>
          </a:prstGeom>
        </p:spPr>
      </p:pic>
      <p:sp>
        <p:nvSpPr>
          <p:cNvPr id="8" name="Title 1">
            <a:extLst>
              <a:ext uri="{FF2B5EF4-FFF2-40B4-BE49-F238E27FC236}">
                <a16:creationId xmlns:a16="http://schemas.microsoft.com/office/drawing/2014/main" id="{A162A1E7-6190-248E-6BD2-8C446072C7C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All launch sites global map markers</a:t>
            </a:r>
          </a:p>
        </p:txBody>
      </p:sp>
      <p:sp>
        <p:nvSpPr>
          <p:cNvPr id="3" name="TextBox 2">
            <a:extLst>
              <a:ext uri="{FF2B5EF4-FFF2-40B4-BE49-F238E27FC236}">
                <a16:creationId xmlns:a16="http://schemas.microsoft.com/office/drawing/2014/main" id="{14460CDE-326C-C28D-EE54-B6333C94963D}"/>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https://github.com/Ashutosh-Singh-Thakur/Data-Science/blob/master/Course%2010%20Applied%20Data%20Science%20Capstone/lab_jupyter_launch_site_location.ipynb</a:t>
            </a:r>
            <a:endParaRPr lang="en-US" sz="1200" dirty="0"/>
          </a:p>
          <a:p>
            <a:endParaRPr lang="en-US" sz="1200" dirty="0"/>
          </a:p>
        </p:txBody>
      </p:sp>
    </p:spTree>
    <p:extLst>
      <p:ext uri="{BB962C8B-B14F-4D97-AF65-F5344CB8AC3E}">
        <p14:creationId xmlns:p14="http://schemas.microsoft.com/office/powerpoint/2010/main" val="34552858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5F3AD5BD-E221-1651-B7C9-8A4D16C11D03}"/>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37</a:t>
            </a:fld>
            <a:endParaRPr lang="en-US"/>
          </a:p>
        </p:txBody>
      </p:sp>
      <p:pic>
        <p:nvPicPr>
          <p:cNvPr id="9" name="Content Placeholder 3">
            <a:extLst>
              <a:ext uri="{FF2B5EF4-FFF2-40B4-BE49-F238E27FC236}">
                <a16:creationId xmlns:a16="http://schemas.microsoft.com/office/drawing/2014/main" id="{FB8AF170-CCA5-4B48-6E6E-0AE96609E875}"/>
              </a:ext>
            </a:extLst>
          </p:cNvPr>
          <p:cNvPicPr>
            <a:picLocks noChangeAspect="1"/>
          </p:cNvPicPr>
          <p:nvPr/>
        </p:nvPicPr>
        <p:blipFill>
          <a:blip r:embed="rId4"/>
          <a:stretch>
            <a:fillRect/>
          </a:stretch>
        </p:blipFill>
        <p:spPr>
          <a:xfrm>
            <a:off x="770011" y="1253472"/>
            <a:ext cx="10687962" cy="4772101"/>
          </a:xfrm>
          <a:prstGeom prst="rect">
            <a:avLst/>
          </a:prstGeom>
        </p:spPr>
      </p:pic>
      <p:sp>
        <p:nvSpPr>
          <p:cNvPr id="10" name="Title 1">
            <a:extLst>
              <a:ext uri="{FF2B5EF4-FFF2-40B4-BE49-F238E27FC236}">
                <a16:creationId xmlns:a16="http://schemas.microsoft.com/office/drawing/2014/main" id="{7B864F0C-9447-FB48-55DF-A1C85BC0913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2800" dirty="0">
                <a:solidFill>
                  <a:srgbClr val="0B49CB"/>
                </a:solidFill>
                <a:effectLst>
                  <a:outerShdw blurRad="38100" dist="38100" dir="2700000" algn="tl">
                    <a:srgbClr val="000000">
                      <a:alpha val="43137"/>
                    </a:srgbClr>
                  </a:outerShdw>
                </a:effectLst>
                <a:latin typeface="Algerian" panose="04020705040A02060702" pitchFamily="82" charset="0"/>
              </a:rPr>
              <a:t>Markers showing launch sites with color labels</a:t>
            </a:r>
          </a:p>
        </p:txBody>
      </p:sp>
      <p:sp>
        <p:nvSpPr>
          <p:cNvPr id="2" name="TextBox 1">
            <a:extLst>
              <a:ext uri="{FF2B5EF4-FFF2-40B4-BE49-F238E27FC236}">
                <a16:creationId xmlns:a16="http://schemas.microsoft.com/office/drawing/2014/main" id="{2BAB1B2C-BAE4-FA14-1631-499780B1FE4E}"/>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https://github.com/Ashutosh-Singh-Thakur/Data-Science/blob/master/Course%2010%20Applied%20Data%20Science%20Capstone/lab_jupyter_launch_site_location.ipynb</a:t>
            </a:r>
            <a:endParaRPr lang="en-US" sz="1200" dirty="0"/>
          </a:p>
          <a:p>
            <a:endParaRPr lang="en-US" sz="1200" dirty="0"/>
          </a:p>
        </p:txBody>
      </p:sp>
    </p:spTree>
    <p:extLst>
      <p:ext uri="{BB962C8B-B14F-4D97-AF65-F5344CB8AC3E}">
        <p14:creationId xmlns:p14="http://schemas.microsoft.com/office/powerpoint/2010/main" val="342347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F09C6EE7-7E78-DE62-39B4-EAF24845F5A8}"/>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EFF5F838-6493-3863-C0D0-F566C619968E}"/>
              </a:ext>
            </a:extLst>
          </p:cNvPr>
          <p:cNvPicPr>
            <a:picLocks noChangeAspect="1"/>
          </p:cNvPicPr>
          <p:nvPr/>
        </p:nvPicPr>
        <p:blipFill>
          <a:blip r:embed="rId4"/>
          <a:stretch>
            <a:fillRect/>
          </a:stretch>
        </p:blipFill>
        <p:spPr>
          <a:xfrm>
            <a:off x="770011" y="1061089"/>
            <a:ext cx="10092431" cy="5064893"/>
          </a:xfrm>
          <a:prstGeom prst="rect">
            <a:avLst/>
          </a:prstGeom>
        </p:spPr>
      </p:pic>
      <p:sp>
        <p:nvSpPr>
          <p:cNvPr id="6" name="Title 1">
            <a:extLst>
              <a:ext uri="{FF2B5EF4-FFF2-40B4-BE49-F238E27FC236}">
                <a16:creationId xmlns:a16="http://schemas.microsoft.com/office/drawing/2014/main" id="{63D2D9B0-F612-6A4D-4C9C-5096E190F13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Launch Site distance to landmarks</a:t>
            </a:r>
          </a:p>
        </p:txBody>
      </p:sp>
      <p:sp>
        <p:nvSpPr>
          <p:cNvPr id="3" name="TextBox 2">
            <a:extLst>
              <a:ext uri="{FF2B5EF4-FFF2-40B4-BE49-F238E27FC236}">
                <a16:creationId xmlns:a16="http://schemas.microsoft.com/office/drawing/2014/main" id="{B76860D2-0A76-A0A0-B1EE-55D1A33A47A9}"/>
              </a:ext>
            </a:extLst>
          </p:cNvPr>
          <p:cNvSpPr txBox="1"/>
          <p:nvPr/>
        </p:nvSpPr>
        <p:spPr>
          <a:xfrm>
            <a:off x="734028" y="6226392"/>
            <a:ext cx="10331116" cy="830997"/>
          </a:xfrm>
          <a:prstGeom prst="rect">
            <a:avLst/>
          </a:prstGeom>
          <a:noFill/>
        </p:spPr>
        <p:txBody>
          <a:bodyPr wrap="square" rtlCol="0">
            <a:spAutoFit/>
          </a:bodyPr>
          <a:lstStyle/>
          <a:p>
            <a:r>
              <a:rPr lang="en-US" sz="1200" dirty="0">
                <a:solidFill>
                  <a:schemeClr val="accent3">
                    <a:lumMod val="25000"/>
                  </a:schemeClr>
                </a:solidFill>
                <a:highlight>
                  <a:srgbClr val="F2F4F8"/>
                </a:highlight>
                <a:latin typeface="Abadi" panose="020B0604020104020204" pitchFamily="34" charset="0"/>
              </a:rPr>
              <a:t>The link to the notebook is</a:t>
            </a:r>
          </a:p>
          <a:p>
            <a:r>
              <a:rPr lang="en-US" sz="1200" dirty="0">
                <a:hlinkClick r:id="rId5"/>
              </a:rPr>
              <a:t>https://github.com/Ashutosh-Singh-Thakur/Data-Science/blob/master/Course%2010%20Applied%20Data%20Science%20Capstone/lab_jupyter_launch_site_location.ipynb</a:t>
            </a:r>
            <a:endParaRPr lang="en-US" sz="1200" dirty="0"/>
          </a:p>
          <a:p>
            <a:endParaRPr lang="en-US" sz="1200" dirty="0"/>
          </a:p>
        </p:txBody>
      </p:sp>
    </p:spTree>
    <p:extLst>
      <p:ext uri="{BB962C8B-B14F-4D97-AF65-F5344CB8AC3E}">
        <p14:creationId xmlns:p14="http://schemas.microsoft.com/office/powerpoint/2010/main" val="232499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badi"/>
              </a:rPr>
              <a:t>Executive Summary</a:t>
            </a:r>
            <a:endParaRPr lang="en-US" dirty="0">
              <a:solidFill>
                <a:srgbClr val="0B49CB"/>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B62C439A-F6F0-D24C-E086-B97A2E569AC6}"/>
              </a:ext>
            </a:extLst>
          </p:cNvPr>
          <p:cNvSpPr txBox="1"/>
          <p:nvPr/>
        </p:nvSpPr>
        <p:spPr>
          <a:xfrm>
            <a:off x="1022888" y="1394847"/>
            <a:ext cx="7691884" cy="584775"/>
          </a:xfrm>
          <a:prstGeom prst="rect">
            <a:avLst/>
          </a:prstGeom>
          <a:noFill/>
        </p:spPr>
        <p:txBody>
          <a:bodyPr wrap="square" rtlCol="0">
            <a:spAutoFit/>
          </a:bodyPr>
          <a:lstStyle/>
          <a:p>
            <a:pPr>
              <a:lnSpc>
                <a:spcPct val="100000"/>
              </a:lnSpc>
              <a:spcBef>
                <a:spcPts val="1400"/>
              </a:spcBef>
            </a:pPr>
            <a:r>
              <a:rPr lang="en-US" sz="3200" u="sng" dirty="0">
                <a:solidFill>
                  <a:schemeClr val="tx1"/>
                </a:solidFill>
                <a:latin typeface="Abadi" panose="020B0604020104020204" pitchFamily="34" charset="0"/>
              </a:rPr>
              <a:t>Summary of all results</a:t>
            </a:r>
          </a:p>
        </p:txBody>
      </p:sp>
      <p:sp>
        <p:nvSpPr>
          <p:cNvPr id="5" name="TextBox 4">
            <a:extLst>
              <a:ext uri="{FF2B5EF4-FFF2-40B4-BE49-F238E27FC236}">
                <a16:creationId xmlns:a16="http://schemas.microsoft.com/office/drawing/2014/main" id="{C5DB4B7B-7050-39C8-8CAE-B91AE94BAB1B}"/>
              </a:ext>
            </a:extLst>
          </p:cNvPr>
          <p:cNvSpPr txBox="1"/>
          <p:nvPr/>
        </p:nvSpPr>
        <p:spPr>
          <a:xfrm>
            <a:off x="770011" y="2286770"/>
            <a:ext cx="10515600" cy="3323987"/>
          </a:xfrm>
          <a:prstGeom prst="rect">
            <a:avLst/>
          </a:prstGeom>
          <a:noFill/>
        </p:spPr>
        <p:txBody>
          <a:bodyPr wrap="square" rtlCol="0">
            <a:spAutoFit/>
          </a:bodyPr>
          <a:lstStyle/>
          <a:p>
            <a:r>
              <a:rPr lang="en-US" sz="2400" b="1" dirty="0">
                <a:highlight>
                  <a:srgbClr val="F2F4F8"/>
                </a:highlight>
              </a:rPr>
              <a:t>E</a:t>
            </a:r>
            <a:r>
              <a:rPr lang="en-GB" sz="2400" b="1" dirty="0" err="1">
                <a:highlight>
                  <a:srgbClr val="F2F4F8"/>
                </a:highlight>
              </a:rPr>
              <a:t>xploratory</a:t>
            </a:r>
            <a:r>
              <a:rPr lang="en-GB" sz="2400" b="1" dirty="0">
                <a:highlight>
                  <a:srgbClr val="F2F4F8"/>
                </a:highlight>
              </a:rPr>
              <a:t> Data Analysis:</a:t>
            </a:r>
          </a:p>
          <a:p>
            <a:pPr marL="285750" indent="-285750">
              <a:buFont typeface="Wingdings" panose="05000000000000000000" pitchFamily="2" charset="2"/>
              <a:buChar char="Ø"/>
            </a:pPr>
            <a:r>
              <a:rPr lang="en-GB" sz="2000" dirty="0">
                <a:highlight>
                  <a:srgbClr val="F2F4F8"/>
                </a:highlight>
              </a:rPr>
              <a:t>Launch success has improved over time</a:t>
            </a:r>
          </a:p>
          <a:p>
            <a:pPr marL="285750" indent="-285750">
              <a:buFont typeface="Wingdings" panose="05000000000000000000" pitchFamily="2" charset="2"/>
              <a:buChar char="Ø"/>
            </a:pPr>
            <a:r>
              <a:rPr lang="en-GB" sz="2000" dirty="0">
                <a:highlight>
                  <a:srgbClr val="F2F4F8"/>
                </a:highlight>
              </a:rPr>
              <a:t>KSC LC-39A has the highest success rate among landing sites</a:t>
            </a:r>
          </a:p>
          <a:p>
            <a:pPr marL="285750" indent="-285750">
              <a:buFont typeface="Wingdings" panose="05000000000000000000" pitchFamily="2" charset="2"/>
              <a:buChar char="Ø"/>
            </a:pPr>
            <a:r>
              <a:rPr lang="en-GB" sz="2000" dirty="0">
                <a:highlight>
                  <a:srgbClr val="F2F4F8"/>
                </a:highlight>
              </a:rPr>
              <a:t>Orbits ES -L1, GEO, HEO, and SSO have a 100% success rate</a:t>
            </a:r>
          </a:p>
          <a:p>
            <a:endParaRPr lang="en-GB" sz="2000" dirty="0">
              <a:highlight>
                <a:srgbClr val="F2F4F8"/>
              </a:highlight>
            </a:endParaRPr>
          </a:p>
          <a:p>
            <a:r>
              <a:rPr lang="en-GB" sz="2400" b="1" dirty="0">
                <a:highlight>
                  <a:srgbClr val="F2F4F8"/>
                </a:highlight>
              </a:rPr>
              <a:t>Visualization/Analytics:</a:t>
            </a:r>
          </a:p>
          <a:p>
            <a:pPr marL="285750" indent="-285750">
              <a:buFont typeface="Wingdings" panose="05000000000000000000" pitchFamily="2" charset="2"/>
              <a:buChar char="Ø"/>
            </a:pPr>
            <a:r>
              <a:rPr lang="en-GB" sz="2000" dirty="0">
                <a:highlight>
                  <a:srgbClr val="F2F4F8"/>
                </a:highlight>
              </a:rPr>
              <a:t>Most launch sites are near the equator, and all are close to the coast</a:t>
            </a:r>
          </a:p>
          <a:p>
            <a:endParaRPr lang="en-GB" sz="2000" dirty="0">
              <a:highlight>
                <a:srgbClr val="F2F4F8"/>
              </a:highlight>
            </a:endParaRPr>
          </a:p>
          <a:p>
            <a:r>
              <a:rPr lang="en-GB" sz="2400" b="1" dirty="0">
                <a:highlight>
                  <a:srgbClr val="F2F4F8"/>
                </a:highlight>
              </a:rPr>
              <a:t>Predictive Analytics:</a:t>
            </a:r>
          </a:p>
          <a:p>
            <a:pPr marL="285750" indent="-285750">
              <a:buFont typeface="Wingdings" panose="05000000000000000000" pitchFamily="2" charset="2"/>
              <a:buChar char="Ø"/>
            </a:pPr>
            <a:r>
              <a:rPr lang="en-GB" sz="2000" dirty="0">
                <a:highlight>
                  <a:srgbClr val="F2F4F8"/>
                </a:highlight>
              </a:rPr>
              <a:t>All models performed similarly on the test set. The decision tree model slightly outperformed</a:t>
            </a:r>
            <a:endParaRPr lang="en-US" sz="2000" dirty="0">
              <a:highlight>
                <a:srgbClr val="F2F4F8"/>
              </a:highlight>
            </a:endParaRPr>
          </a:p>
        </p:txBody>
      </p:sp>
    </p:spTree>
    <p:extLst>
      <p:ext uri="{BB962C8B-B14F-4D97-AF65-F5344CB8AC3E}">
        <p14:creationId xmlns:p14="http://schemas.microsoft.com/office/powerpoint/2010/main" val="64613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7054031B-EFEB-7ED0-86D4-A226EE811B16}"/>
              </a:ext>
            </a:extLst>
          </p:cNvPr>
          <p:cNvPicPr>
            <a:picLocks noChangeAspect="1"/>
          </p:cNvPicPr>
          <p:nvPr/>
        </p:nvPicPr>
        <p:blipFill>
          <a:blip r:embed="rId3"/>
          <a:stretch>
            <a:fillRect/>
          </a:stretch>
        </p:blipFill>
        <p:spPr>
          <a:xfrm>
            <a:off x="752019" y="1454291"/>
            <a:ext cx="10687962" cy="4772101"/>
          </a:xfrm>
          <a:prstGeom prst="rect">
            <a:avLst/>
          </a:prstGeom>
        </p:spPr>
      </p:pic>
      <p:sp>
        <p:nvSpPr>
          <p:cNvPr id="9" name="Slide Number Placeholder 2">
            <a:extLst>
              <a:ext uri="{FF2B5EF4-FFF2-40B4-BE49-F238E27FC236}">
                <a16:creationId xmlns:a16="http://schemas.microsoft.com/office/drawing/2014/main" id="{5A7951EF-A0C5-F3DB-B618-0DA5F6D19F43}"/>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dirty="0"/>
          </a:p>
        </p:txBody>
      </p:sp>
      <p:sp>
        <p:nvSpPr>
          <p:cNvPr id="10" name="Title 1">
            <a:extLst>
              <a:ext uri="{FF2B5EF4-FFF2-40B4-BE49-F238E27FC236}">
                <a16:creationId xmlns:a16="http://schemas.microsoft.com/office/drawing/2014/main" id="{F262264A-BF13-FCC1-1402-1A9937C2DE65}"/>
              </a:ext>
            </a:extLst>
          </p:cNvPr>
          <p:cNvSpPr txBox="1">
            <a:spLocks/>
          </p:cNvSpPr>
          <p:nvPr/>
        </p:nvSpPr>
        <p:spPr>
          <a:xfrm>
            <a:off x="838200" y="50360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A3C2343F-588E-883C-2638-7AE1A7440748}"/>
              </a:ext>
            </a:extLst>
          </p:cNvPr>
          <p:cNvPicPr>
            <a:picLocks noChangeAspect="1"/>
          </p:cNvPicPr>
          <p:nvPr/>
        </p:nvPicPr>
        <p:blipFill>
          <a:blip r:embed="rId3"/>
          <a:stretch>
            <a:fillRect/>
          </a:stretch>
        </p:blipFill>
        <p:spPr>
          <a:xfrm>
            <a:off x="2123100" y="1425603"/>
            <a:ext cx="7790783" cy="4440746"/>
          </a:xfrm>
          <a:prstGeom prst="rect">
            <a:avLst/>
          </a:prstGeom>
        </p:spPr>
      </p:pic>
      <p:sp>
        <p:nvSpPr>
          <p:cNvPr id="6" name="Title 1">
            <a:extLst>
              <a:ext uri="{FF2B5EF4-FFF2-40B4-BE49-F238E27FC236}">
                <a16:creationId xmlns:a16="http://schemas.microsoft.com/office/drawing/2014/main" id="{BE527D6E-FBEB-D363-3F13-3D0C968386F4}"/>
              </a:ext>
            </a:extLst>
          </p:cNvPr>
          <p:cNvSpPr txBox="1">
            <a:spLocks/>
          </p:cNvSpPr>
          <p:nvPr/>
        </p:nvSpPr>
        <p:spPr>
          <a:xfrm>
            <a:off x="857843" y="550675"/>
            <a:ext cx="10476314" cy="514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Pie chart showing the Launch site with the highest launch success ratio</a:t>
            </a:r>
          </a:p>
        </p:txBody>
      </p:sp>
      <p:sp>
        <p:nvSpPr>
          <p:cNvPr id="7" name="Slide Number Placeholder 2">
            <a:extLst>
              <a:ext uri="{FF2B5EF4-FFF2-40B4-BE49-F238E27FC236}">
                <a16:creationId xmlns:a16="http://schemas.microsoft.com/office/drawing/2014/main" id="{46C34608-246B-D988-B498-A47F3752D84F}"/>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41</a:t>
            </a:fld>
            <a:endParaRPr lang="en-US" dirty="0"/>
          </a:p>
        </p:txBody>
      </p:sp>
    </p:spTree>
    <p:extLst>
      <p:ext uri="{BB962C8B-B14F-4D97-AF65-F5344CB8AC3E}">
        <p14:creationId xmlns:p14="http://schemas.microsoft.com/office/powerpoint/2010/main" val="1866160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97474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0000"/>
              </a:lnSpc>
              <a:spcAft>
                <a:spcPts val="600"/>
              </a:spcAft>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45E5687E-F14C-30A2-38B9-680FF3F9EC37}"/>
              </a:ext>
            </a:extLst>
          </p:cNvPr>
          <p:cNvPicPr>
            <a:picLocks noChangeAspect="1"/>
          </p:cNvPicPr>
          <p:nvPr/>
        </p:nvPicPr>
        <p:blipFill>
          <a:blip r:embed="rId3"/>
          <a:stretch>
            <a:fillRect/>
          </a:stretch>
        </p:blipFill>
        <p:spPr>
          <a:xfrm>
            <a:off x="838200" y="2239959"/>
            <a:ext cx="10515599" cy="3785614"/>
          </a:xfrm>
          <a:prstGeom prst="rect">
            <a:avLst/>
          </a:prstGeom>
        </p:spPr>
      </p:pic>
    </p:spTree>
    <p:extLst>
      <p:ext uri="{BB962C8B-B14F-4D97-AF65-F5344CB8AC3E}">
        <p14:creationId xmlns:p14="http://schemas.microsoft.com/office/powerpoint/2010/main" val="252359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Classification Accuracy</a:t>
            </a:r>
          </a:p>
        </p:txBody>
      </p:sp>
      <p:pic>
        <p:nvPicPr>
          <p:cNvPr id="7172" name="Picture 4">
            <a:extLst>
              <a:ext uri="{FF2B5EF4-FFF2-40B4-BE49-F238E27FC236}">
                <a16:creationId xmlns:a16="http://schemas.microsoft.com/office/drawing/2014/main" id="{457E9389-1EA2-07D2-57B6-694C15E45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86358"/>
            <a:ext cx="5400675" cy="47392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ACF1244-F43F-27E6-1329-F125E31E40BF}"/>
              </a:ext>
            </a:extLst>
          </p:cNvPr>
          <p:cNvPicPr>
            <a:picLocks noChangeAspect="1"/>
          </p:cNvPicPr>
          <p:nvPr/>
        </p:nvPicPr>
        <p:blipFill>
          <a:blip r:embed="rId5"/>
          <a:stretch>
            <a:fillRect/>
          </a:stretch>
        </p:blipFill>
        <p:spPr>
          <a:xfrm>
            <a:off x="1317503" y="1286358"/>
            <a:ext cx="4156315" cy="2369607"/>
          </a:xfrm>
          <a:prstGeom prst="rect">
            <a:avLst/>
          </a:prstGeom>
        </p:spPr>
      </p:pic>
      <p:sp>
        <p:nvSpPr>
          <p:cNvPr id="6" name="TextBox 5">
            <a:extLst>
              <a:ext uri="{FF2B5EF4-FFF2-40B4-BE49-F238E27FC236}">
                <a16:creationId xmlns:a16="http://schemas.microsoft.com/office/drawing/2014/main" id="{25A67378-85F8-CCEF-46A9-49A5FD5968A3}"/>
              </a:ext>
            </a:extLst>
          </p:cNvPr>
          <p:cNvSpPr txBox="1"/>
          <p:nvPr/>
        </p:nvSpPr>
        <p:spPr>
          <a:xfrm>
            <a:off x="695324" y="3655965"/>
            <a:ext cx="5400675" cy="2308324"/>
          </a:xfrm>
          <a:prstGeom prst="rect">
            <a:avLst/>
          </a:prstGeom>
          <a:noFill/>
        </p:spPr>
        <p:txBody>
          <a:bodyPr wrap="square" rtlCol="0">
            <a:spAutoFit/>
          </a:bodyPr>
          <a:lstStyle/>
          <a:p>
            <a:r>
              <a:rPr lang="en-GB" sz="2400" dirty="0">
                <a:highlight>
                  <a:srgbClr val="F2F4F8"/>
                </a:highlight>
              </a:rPr>
              <a:t>All the models performed at about the same level and had the same scores and accuracy. This is likely due to the small dataset. The </a:t>
            </a:r>
            <a:r>
              <a:rPr lang="en-GB" sz="2400" b="1" dirty="0">
                <a:highlight>
                  <a:srgbClr val="F2F4F8"/>
                </a:highlight>
              </a:rPr>
              <a:t>Decision Tree </a:t>
            </a:r>
            <a:r>
              <a:rPr lang="en-GB" sz="2400" dirty="0">
                <a:highlight>
                  <a:srgbClr val="F2F4F8"/>
                </a:highlight>
              </a:rPr>
              <a:t>model slightly outperformed the rest when looking at .</a:t>
            </a:r>
            <a:r>
              <a:rPr lang="en-GB" sz="2400" dirty="0" err="1">
                <a:highlight>
                  <a:srgbClr val="F2F4F8"/>
                </a:highlight>
              </a:rPr>
              <a:t>best_score</a:t>
            </a:r>
            <a:r>
              <a:rPr lang="en-GB" sz="2400" dirty="0">
                <a:highlight>
                  <a:srgbClr val="F2F4F8"/>
                </a:highlight>
              </a:rPr>
              <a:t>_</a:t>
            </a:r>
            <a:endParaRPr lang="en-US" sz="2400" dirty="0">
              <a:highlight>
                <a:srgbClr val="F2F4F8"/>
              </a:highlight>
            </a:endParaRPr>
          </a:p>
        </p:txBody>
      </p:sp>
    </p:spTree>
    <p:extLst>
      <p:ext uri="{BB962C8B-B14F-4D97-AF65-F5344CB8AC3E}">
        <p14:creationId xmlns:p14="http://schemas.microsoft.com/office/powerpoint/2010/main" val="245944607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4D40A708-C7C7-E1D6-EB1B-38A958491DC2}"/>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8194" name="Picture 2">
            <a:extLst>
              <a:ext uri="{FF2B5EF4-FFF2-40B4-BE49-F238E27FC236}">
                <a16:creationId xmlns:a16="http://schemas.microsoft.com/office/drawing/2014/main" id="{40148F00-1FCE-44E0-7C8E-DA6320FD9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722" y="1535113"/>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Conclusions</a:t>
            </a:r>
          </a:p>
        </p:txBody>
      </p:sp>
      <p:sp>
        <p:nvSpPr>
          <p:cNvPr id="2" name="Content Placeholder 3">
            <a:extLst>
              <a:ext uri="{FF2B5EF4-FFF2-40B4-BE49-F238E27FC236}">
                <a16:creationId xmlns:a16="http://schemas.microsoft.com/office/drawing/2014/main" id="{E82B9F18-C06D-A981-C2B1-ECF6C2EA15E5}"/>
              </a:ext>
            </a:extLst>
          </p:cNvPr>
          <p:cNvSpPr txBox="1">
            <a:spLocks/>
          </p:cNvSpPr>
          <p:nvPr/>
        </p:nvSpPr>
        <p:spPr>
          <a:xfrm>
            <a:off x="770011" y="1733895"/>
            <a:ext cx="10515600" cy="33902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highlight>
                  <a:srgbClr val="F2F4F8"/>
                </a:highlight>
              </a:rPr>
              <a:t>We can conclude that: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highlight>
                  <a:srgbClr val="F2F4F8"/>
                </a:highlight>
              </a:rPr>
              <a:t>The larger the flight amount at a launch site, the greater the success rate at a launch site.</a:t>
            </a:r>
          </a:p>
          <a:p>
            <a:pPr>
              <a:lnSpc>
                <a:spcPct val="100000"/>
              </a:lnSpc>
              <a:spcBef>
                <a:spcPts val="1400"/>
              </a:spcBef>
              <a:buFont typeface="Wingdings" panose="05000000000000000000" pitchFamily="2" charset="2"/>
              <a:buChar char="Ø"/>
            </a:pPr>
            <a:r>
              <a:rPr lang="en-US" sz="2200" dirty="0">
                <a:highlight>
                  <a:srgbClr val="F2F4F8"/>
                </a:highlight>
              </a:rPr>
              <a:t>Launch success rate started to increase in 2013 till 2020.</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highlight>
                  <a:srgbClr val="F2F4F8"/>
                </a:highlight>
              </a:rPr>
              <a:t>Orbits </a:t>
            </a:r>
            <a:r>
              <a:rPr lang="en-US" sz="2200" dirty="0">
                <a:highlight>
                  <a:srgbClr val="F2F4F8"/>
                </a:highlight>
              </a:rPr>
              <a:t>ES-L1, GEO, HEO, SSO, VLEO had the most success rate.</a:t>
            </a:r>
            <a:endParaRPr lang="en-US" sz="2200" dirty="0">
              <a:solidFill>
                <a:schemeClr val="accent3">
                  <a:lumMod val="25000"/>
                </a:schemeClr>
              </a:solidFill>
              <a:highlight>
                <a:srgbClr val="F2F4F8"/>
              </a:highlight>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highlight>
                  <a:srgbClr val="F2F4F8"/>
                </a:highlight>
              </a:rPr>
              <a:t>KSC LC-39A had the most successful launches of any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highlight>
                  <a:srgbClr val="F2F4F8"/>
                </a:highlight>
              </a:rPr>
              <a:t>The Decision tree classifier is the best machine learning algorithm for this task.</a:t>
            </a:r>
          </a:p>
        </p:txBody>
      </p:sp>
    </p:spTree>
    <p:extLst>
      <p:ext uri="{BB962C8B-B14F-4D97-AF65-F5344CB8AC3E}">
        <p14:creationId xmlns:p14="http://schemas.microsoft.com/office/powerpoint/2010/main" val="1630123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28000" contrast="16000"/>
                    </a14:imgEffect>
                  </a14:imgLayer>
                </a14:imgProps>
              </a:ext>
              <a:ext uri="{837473B0-CC2E-450A-ABE3-18F120FF3D39}">
                <a1611:picAttrSrcUrl xmlns:a1611="http://schemas.microsoft.com/office/drawing/2016/11/main" r:id="rId5"/>
              </a:ext>
            </a:extLst>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674235"/>
            <a:ext cx="10515600" cy="4351338"/>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6"/>
                </a:solidFill>
                <a:latin typeface="Abadi" panose="020B0604020104020204" pitchFamily="34" charset="0"/>
              </a:rPr>
              <a:t>import</a:t>
            </a:r>
            <a:r>
              <a:rPr lang="en-US" sz="2200" dirty="0">
                <a:solidFill>
                  <a:schemeClr val="accent3">
                    <a:lumMod val="25000"/>
                  </a:schemeClr>
                </a:solidFill>
                <a:latin typeface="Abadi" panose="020B0604020104020204" pitchFamily="34" charset="0"/>
              </a:rPr>
              <a:t> requests</a:t>
            </a:r>
          </a:p>
          <a:p>
            <a:pPr marL="0" indent="0">
              <a:lnSpc>
                <a:spcPct val="100000"/>
              </a:lnSpc>
              <a:spcBef>
                <a:spcPts val="1400"/>
              </a:spcBef>
              <a:buNone/>
            </a:pPr>
            <a:r>
              <a:rPr lang="en-US" sz="2200" dirty="0">
                <a:solidFill>
                  <a:schemeClr val="accent6"/>
                </a:solidFill>
                <a:latin typeface="Abadi" panose="020B0604020104020204" pitchFamily="34" charset="0"/>
              </a:rPr>
              <a:t>import</a:t>
            </a:r>
            <a:r>
              <a:rPr lang="en-US" sz="2200" dirty="0">
                <a:solidFill>
                  <a:schemeClr val="accent3">
                    <a:lumMod val="25000"/>
                  </a:schemeClr>
                </a:solidFill>
                <a:latin typeface="Abadi" panose="020B0604020104020204" pitchFamily="34" charset="0"/>
              </a:rPr>
              <a:t> io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URL1 = </a:t>
            </a:r>
            <a:r>
              <a:rPr lang="en-US" sz="2200" dirty="0">
                <a:solidFill>
                  <a:srgbClr val="FF0000"/>
                </a:solidFill>
                <a:latin typeface="Abadi" panose="020B0604020104020204" pitchFamily="34" charset="0"/>
                <a:hlinkClick r:id="rId6">
                  <a:extLst>
                    <a:ext uri="{A12FA001-AC4F-418D-AE19-62706E023703}">
                      <ahyp:hlinkClr xmlns:ahyp="http://schemas.microsoft.com/office/drawing/2018/hyperlinkcolor" val="tx"/>
                    </a:ext>
                  </a:extLst>
                </a:hlinkClick>
              </a:rPr>
              <a:t>‘https://cf-courses-data.s3.us.cloud-object-storage.appdomain.cloud/IBM-DS0321EN-SkillsNetwork/datasets/dataset_part_2.csv</a:t>
            </a:r>
            <a:r>
              <a:rPr lang="en-US" sz="2200" dirty="0">
                <a:solidFill>
                  <a:srgbClr val="FF0000"/>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resp1 = </a:t>
            </a:r>
            <a:r>
              <a:rPr lang="en-US" sz="2200" dirty="0" err="1">
                <a:solidFill>
                  <a:schemeClr val="accent3">
                    <a:lumMod val="25000"/>
                  </a:schemeClr>
                </a:solidFill>
                <a:latin typeface="Abadi" panose="020B0604020104020204" pitchFamily="34" charset="0"/>
              </a:rPr>
              <a:t>requests.</a:t>
            </a:r>
            <a:r>
              <a:rPr lang="en-US" sz="2200" dirty="0" err="1">
                <a:solidFill>
                  <a:srgbClr val="0B49CB"/>
                </a:solidFill>
                <a:latin typeface="Abadi" panose="020B0604020104020204" pitchFamily="34" charset="0"/>
              </a:rPr>
              <a:t>get</a:t>
            </a:r>
            <a:r>
              <a:rPr lang="en-US" sz="2200" dirty="0">
                <a:solidFill>
                  <a:schemeClr val="accent3">
                    <a:lumMod val="25000"/>
                  </a:schemeClr>
                </a:solidFill>
                <a:latin typeface="Abadi" panose="020B0604020104020204" pitchFamily="34" charset="0"/>
              </a:rPr>
              <a:t>(URL1)</a:t>
            </a:r>
          </a:p>
          <a:p>
            <a:pPr marL="0" indent="0">
              <a:lnSpc>
                <a:spcPct val="100000"/>
              </a:lnSpc>
              <a:spcBef>
                <a:spcPts val="1400"/>
              </a:spcBef>
              <a:buNone/>
            </a:pPr>
            <a:r>
              <a:rPr lang="en-US" sz="2200" dirty="0">
                <a:solidFill>
                  <a:schemeClr val="accent6"/>
                </a:solidFill>
                <a:latin typeface="Abadi" panose="020B0604020104020204" pitchFamily="34" charset="0"/>
              </a:rPr>
              <a:t>if</a:t>
            </a:r>
            <a:r>
              <a:rPr lang="en-US" sz="2200" dirty="0">
                <a:solidFill>
                  <a:schemeClr val="accent3">
                    <a:lumMod val="25000"/>
                  </a:schemeClr>
                </a:solidFill>
                <a:latin typeface="Abadi" panose="020B0604020104020204" pitchFamily="34" charset="0"/>
              </a:rPr>
              <a:t> resp1.status_code == </a:t>
            </a:r>
            <a:r>
              <a:rPr lang="en-US" sz="2200" dirty="0">
                <a:solidFill>
                  <a:schemeClr val="accent6"/>
                </a:solidFill>
                <a:latin typeface="Abadi" panose="020B0604020104020204" pitchFamily="34" charset="0"/>
              </a:rPr>
              <a:t>200</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text1 = </a:t>
            </a:r>
            <a:r>
              <a:rPr lang="en-US" sz="2200" dirty="0" err="1">
                <a:solidFill>
                  <a:schemeClr val="accent3">
                    <a:lumMod val="25000"/>
                  </a:schemeClr>
                </a:solidFill>
                <a:latin typeface="Abadi" panose="020B0604020104020204" pitchFamily="34" charset="0"/>
              </a:rPr>
              <a:t>io.</a:t>
            </a:r>
            <a:r>
              <a:rPr lang="en-US" sz="2200" dirty="0" err="1">
                <a:solidFill>
                  <a:srgbClr val="0B49CB"/>
                </a:solidFill>
                <a:latin typeface="Abadi" panose="020B0604020104020204" pitchFamily="34" charset="0"/>
              </a:rPr>
              <a:t>BytesIO</a:t>
            </a:r>
            <a:r>
              <a:rPr lang="en-US" sz="2200" dirty="0">
                <a:solidFill>
                  <a:schemeClr val="accent3">
                    <a:lumMod val="25000"/>
                  </a:schemeClr>
                </a:solidFill>
                <a:latin typeface="Abadi" panose="020B0604020104020204" pitchFamily="34" charset="0"/>
              </a:rPr>
              <a:t>(resp1.</a:t>
            </a:r>
            <a:r>
              <a:rPr lang="en-US" sz="2200" dirty="0">
                <a:solidFill>
                  <a:srgbClr val="0B49CB"/>
                </a:solidFill>
                <a:latin typeface="Abadi" panose="020B0604020104020204" pitchFamily="34" charset="0"/>
              </a:rPr>
              <a:t>content</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data = </a:t>
            </a:r>
            <a:r>
              <a:rPr lang="en-US" sz="2200" dirty="0" err="1">
                <a:solidFill>
                  <a:schemeClr val="accent3">
                    <a:lumMod val="25000"/>
                  </a:schemeClr>
                </a:solidFill>
                <a:latin typeface="Abadi" panose="020B0604020104020204" pitchFamily="34" charset="0"/>
              </a:rPr>
              <a:t>pd.</a:t>
            </a:r>
            <a:r>
              <a:rPr lang="en-US" sz="2200" dirty="0" err="1">
                <a:solidFill>
                  <a:srgbClr val="0B49CB"/>
                </a:solidFill>
                <a:latin typeface="Abadi" panose="020B0604020104020204" pitchFamily="34" charset="0"/>
              </a:rPr>
              <a:t>read_csv</a:t>
            </a:r>
            <a:r>
              <a:rPr lang="en-US" sz="2200" dirty="0">
                <a:solidFill>
                  <a:schemeClr val="accent3">
                    <a:lumMod val="25000"/>
                  </a:schemeClr>
                </a:solidFill>
                <a:latin typeface="Abadi" panose="020B0604020104020204" pitchFamily="34" charset="0"/>
              </a:rPr>
              <a:t>(text1)</a:t>
            </a:r>
          </a:p>
          <a:p>
            <a:pPr marL="0" indent="0">
              <a:lnSpc>
                <a:spcPct val="100000"/>
              </a:lnSpc>
              <a:spcBef>
                <a:spcPts val="1400"/>
              </a:spcBef>
              <a:buNone/>
            </a:pPr>
            <a:r>
              <a:rPr lang="en-US" sz="2200" dirty="0">
                <a:solidFill>
                  <a:schemeClr val="accent6"/>
                </a:solidFill>
                <a:latin typeface="Abadi" panose="020B0604020104020204" pitchFamily="34" charset="0"/>
              </a:rPr>
              <a:t>else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print("</a:t>
            </a:r>
            <a:r>
              <a:rPr lang="en-US" sz="2200" dirty="0">
                <a:solidFill>
                  <a:srgbClr val="FF0000"/>
                </a:solidFill>
                <a:latin typeface="Abadi" panose="020B0604020104020204" pitchFamily="34" charset="0"/>
              </a:rPr>
              <a:t>Loading Error!")</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effectLst>
                  <a:outerShdw blurRad="38100" dist="38100" dir="2700000" algn="tl">
                    <a:srgbClr val="000000">
                      <a:alpha val="43137"/>
                    </a:srgbClr>
                  </a:outerShdw>
                </a:effectLst>
                <a:latin typeface="Algerian" panose="04020705040A02060702" pitchFamily="82" charset="0"/>
              </a:rPr>
              <a:t>Appendix</a:t>
            </a:r>
          </a:p>
        </p:txBody>
      </p:sp>
    </p:spTree>
    <p:extLst>
      <p:ext uri="{BB962C8B-B14F-4D97-AF65-F5344CB8AC3E}">
        <p14:creationId xmlns:p14="http://schemas.microsoft.com/office/powerpoint/2010/main" val="34100085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extLst>
              <a:ext uri="{BEBA8EAE-BF5A-486C-A8C5-ECC9F3942E4B}">
                <a14:imgProps xmlns:a14="http://schemas.microsoft.com/office/drawing/2010/main">
                  <a14:imgLayer r:embed="rId3">
                    <a14:imgEffect>
                      <a14:sharpenSoften amount="-100000"/>
                    </a14:imgEffect>
                    <a14:imgEffect>
                      <a14:brightnessContrast bright="2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118530"/>
            <a:ext cx="2743200" cy="401638"/>
          </a:xfrm>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631607"/>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89493"/>
            <a:ext cx="10530114" cy="5022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GB" sz="2400" b="1" dirty="0">
                <a:solidFill>
                  <a:schemeClr val="tx1"/>
                </a:solidFill>
                <a:highlight>
                  <a:srgbClr val="F2F4F8"/>
                </a:highlight>
              </a:rPr>
              <a:t>Background</a:t>
            </a:r>
          </a:p>
          <a:p>
            <a:pPr marL="0" indent="0">
              <a:spcBef>
                <a:spcPts val="1400"/>
              </a:spcBef>
              <a:buNone/>
            </a:pPr>
            <a:r>
              <a:rPr lang="en-GB" sz="2000" dirty="0">
                <a:solidFill>
                  <a:schemeClr val="tx1"/>
                </a:solidFill>
                <a:highlight>
                  <a:srgbClr val="F2F4F8"/>
                </a:highlight>
              </a:rPr>
              <a:t>SpaceX, a leader in the space industry, strives to make space travel affordable for everyone. Its accomplishments include sending spacecraft to the international space station, launching a satellite constellation that provides internet access and sending manned missions to space. SpaceX can do this because the rocket launches are relatively inexpensive ($62 million per launch) due to its novel reuse of the first stage of its Falcon 9 rocket. Other providers, which are not able to reuse the first stage, cost upwards of $165 million each. By determining if the first stage will land, we can determine the price of the launch. To do this, we can use public data and machine learning models to predict whether SpaceX – or a competing company – can reuse the first stage. </a:t>
            </a:r>
          </a:p>
          <a:p>
            <a:pPr marL="0" indent="0">
              <a:spcBef>
                <a:spcPts val="1400"/>
              </a:spcBef>
              <a:buNone/>
            </a:pPr>
            <a:r>
              <a:rPr lang="en-GB" sz="2400" b="1" dirty="0">
                <a:solidFill>
                  <a:schemeClr val="tx1"/>
                </a:solidFill>
                <a:highlight>
                  <a:srgbClr val="F2F4F8"/>
                </a:highlight>
              </a:rPr>
              <a:t>Explore</a:t>
            </a:r>
          </a:p>
          <a:p>
            <a:pPr marL="0" indent="0">
              <a:spcBef>
                <a:spcPts val="1400"/>
              </a:spcBef>
              <a:buNone/>
            </a:pPr>
            <a:r>
              <a:rPr lang="en-GB" sz="2000" dirty="0">
                <a:solidFill>
                  <a:schemeClr val="tx1"/>
                </a:solidFill>
                <a:highlight>
                  <a:srgbClr val="F2F4F8"/>
                </a:highlight>
              </a:rPr>
              <a:t>• How payload mass, launch site, number of flights, and orbits affect first-stage landing success</a:t>
            </a:r>
          </a:p>
          <a:p>
            <a:pPr marL="0" indent="0">
              <a:spcBef>
                <a:spcPts val="1400"/>
              </a:spcBef>
              <a:buNone/>
            </a:pPr>
            <a:r>
              <a:rPr lang="en-GB" sz="2000" dirty="0">
                <a:solidFill>
                  <a:schemeClr val="tx1"/>
                </a:solidFill>
                <a:highlight>
                  <a:srgbClr val="F2F4F8"/>
                </a:highlight>
              </a:rPr>
              <a:t>• Rate of successful landings over time</a:t>
            </a:r>
          </a:p>
          <a:p>
            <a:pPr marL="0" indent="0">
              <a:spcBef>
                <a:spcPts val="1400"/>
              </a:spcBef>
              <a:buNone/>
            </a:pPr>
            <a:r>
              <a:rPr lang="en-GB" sz="2000" dirty="0">
                <a:solidFill>
                  <a:schemeClr val="tx1"/>
                </a:solidFill>
                <a:highlight>
                  <a:srgbClr val="F2F4F8"/>
                </a:highlight>
              </a:rPr>
              <a:t>• Best predictive model for successful landing (binary classification) </a:t>
            </a:r>
            <a:endParaRPr lang="en-US" dirty="0">
              <a:solidFill>
                <a:schemeClr val="tx1"/>
              </a:solidFill>
              <a:highlight>
                <a:srgbClr val="F2F4F8"/>
              </a:highlight>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8000"/>
            <a:lum/>
            <a:extLst>
              <a:ext uri="{BEBA8EAE-BF5A-486C-A8C5-ECC9F3942E4B}">
                <a14:imgProps xmlns:a14="http://schemas.microsoft.com/office/drawing/2010/main">
                  <a14:imgLayer r:embed="rId4">
                    <a14:imgEffect>
                      <a14:sharpenSoften amount="-6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06566"/>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lgerian" panose="04020705040A02060702" pitchFamily="82" charset="0"/>
              </a:rPr>
              <a:t>Methodology</a:t>
            </a:r>
          </a:p>
        </p:txBody>
      </p:sp>
      <p:sp>
        <p:nvSpPr>
          <p:cNvPr id="2" name="Content Placeholder 2">
            <a:extLst>
              <a:ext uri="{FF2B5EF4-FFF2-40B4-BE49-F238E27FC236}">
                <a16:creationId xmlns:a16="http://schemas.microsoft.com/office/drawing/2014/main" id="{B72F2E13-1BE9-9800-B71C-96148217B72A}"/>
              </a:ext>
            </a:extLst>
          </p:cNvPr>
          <p:cNvSpPr txBox="1">
            <a:spLocks/>
          </p:cNvSpPr>
          <p:nvPr/>
        </p:nvSpPr>
        <p:spPr>
          <a:xfrm>
            <a:off x="770011" y="1580809"/>
            <a:ext cx="10104817" cy="455270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b="1" dirty="0">
                <a:solidFill>
                  <a:srgbClr val="0B49CB"/>
                </a:solidFill>
                <a:highlight>
                  <a:srgbClr val="F2F4F8"/>
                </a:highlight>
                <a:latin typeface="+mn-lt"/>
              </a:rPr>
              <a:t>Executive Summary</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highlight>
                  <a:srgbClr val="F2F4F8"/>
                </a:highlight>
                <a:latin typeface="+mn-lt"/>
              </a:rPr>
              <a:t>Data collection methodology:</a:t>
            </a:r>
          </a:p>
          <a:p>
            <a:pPr lvl="1">
              <a:lnSpc>
                <a:spcPct val="120000"/>
              </a:lnSpc>
              <a:spcBef>
                <a:spcPts val="1400"/>
              </a:spcBef>
              <a:buFont typeface="Wingdings" panose="05000000000000000000" pitchFamily="2" charset="2"/>
              <a:buChar char="Ø"/>
            </a:pPr>
            <a:r>
              <a:rPr lang="en-US" sz="7600" dirty="0">
                <a:solidFill>
                  <a:schemeClr val="bg2">
                    <a:lumMod val="50000"/>
                  </a:schemeClr>
                </a:solidFill>
                <a:highlight>
                  <a:srgbClr val="F2F4F8"/>
                </a:highlight>
                <a:latin typeface="+mn-lt"/>
              </a:rPr>
              <a:t>Data was collected using SpaceX API and web scraping from Wikipedia. </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highlight>
                  <a:srgbClr val="F2F4F8"/>
                </a:highlight>
                <a:latin typeface="+mn-lt"/>
              </a:rPr>
              <a:t>Perform data wrangling</a:t>
            </a:r>
          </a:p>
          <a:p>
            <a:pPr lvl="1">
              <a:lnSpc>
                <a:spcPct val="120000"/>
              </a:lnSpc>
              <a:spcBef>
                <a:spcPts val="1400"/>
              </a:spcBef>
              <a:buFont typeface="Wingdings" panose="05000000000000000000" pitchFamily="2" charset="2"/>
              <a:buChar char="Ø"/>
            </a:pPr>
            <a:r>
              <a:rPr lang="en-US" sz="7600" dirty="0">
                <a:solidFill>
                  <a:schemeClr val="bg2">
                    <a:lumMod val="50000"/>
                  </a:schemeClr>
                </a:solidFill>
                <a:highlight>
                  <a:srgbClr val="F2F4F8"/>
                </a:highlight>
                <a:latin typeface="+mn-lt"/>
              </a:rPr>
              <a:t>One-hot encoding was applied to categorical features</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highlight>
                  <a:srgbClr val="F2F4F8"/>
                </a:highlight>
                <a:latin typeface="+mn-lt"/>
              </a:rPr>
              <a:t>Perform exploratory data analysis (EDA) using visualization and SQL</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highlight>
                  <a:srgbClr val="F2F4F8"/>
                </a:highlight>
                <a:latin typeface="+mn-lt"/>
              </a:rPr>
              <a:t>Perform interactive visual analytics using Folium and Plotly Dash</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highlight>
                  <a:srgbClr val="F2F4F8"/>
                </a:highlight>
                <a:latin typeface="+mn-lt"/>
              </a:rPr>
              <a:t>Perform predictive analysis using classification models</a:t>
            </a:r>
          </a:p>
          <a:p>
            <a:pPr lvl="1">
              <a:lnSpc>
                <a:spcPct val="120000"/>
              </a:lnSpc>
              <a:spcBef>
                <a:spcPts val="1400"/>
              </a:spcBef>
              <a:buFont typeface="Wingdings" panose="05000000000000000000" pitchFamily="2" charset="2"/>
              <a:buChar char="Ø"/>
            </a:pPr>
            <a:r>
              <a:rPr lang="en-US" sz="7600" dirty="0">
                <a:solidFill>
                  <a:schemeClr val="bg2">
                    <a:lumMod val="50000"/>
                  </a:schemeClr>
                </a:solidFill>
                <a:highlight>
                  <a:srgbClr val="F2F4F8"/>
                </a:highlight>
                <a:latin typeface="+mn-lt"/>
              </a:rPr>
              <a:t>How to build, tune, evaluate classification models</a:t>
            </a:r>
            <a:endParaRPr lang="en-US" sz="2200" dirty="0">
              <a:solidFill>
                <a:schemeClr val="accent3">
                  <a:lumMod val="25000"/>
                </a:schemeClr>
              </a:solidFill>
              <a:highlight>
                <a:srgbClr val="F2F4F8"/>
              </a:highlight>
              <a:latin typeface="+mn-lt"/>
            </a:endParaRPr>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BEBA8EAE-BF5A-486C-A8C5-ECC9F3942E4B}">
                <a14:imgProps xmlns:a14="http://schemas.microsoft.com/office/drawing/2010/main">
                  <a14:imgLayer r:embed="rId3">
                    <a14:imgEffect>
                      <a14:sharpenSoften amount="-5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badi"/>
              </a:rPr>
              <a:t>Data Collection</a:t>
            </a:r>
          </a:p>
        </p:txBody>
      </p:sp>
      <p:sp>
        <p:nvSpPr>
          <p:cNvPr id="3" name="Content Placeholder 2">
            <a:extLst>
              <a:ext uri="{FF2B5EF4-FFF2-40B4-BE49-F238E27FC236}">
                <a16:creationId xmlns:a16="http://schemas.microsoft.com/office/drawing/2014/main" id="{F5308CD7-8DB9-A373-A00C-19801C05B7F6}"/>
              </a:ext>
            </a:extLst>
          </p:cNvPr>
          <p:cNvSpPr txBox="1">
            <a:spLocks/>
          </p:cNvSpPr>
          <p:nvPr/>
        </p:nvSpPr>
        <p:spPr>
          <a:xfrm>
            <a:off x="770011" y="1835852"/>
            <a:ext cx="10104817" cy="344156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Ø"/>
            </a:pPr>
            <a:r>
              <a:rPr lang="en-GB" sz="2000" b="1" dirty="0">
                <a:solidFill>
                  <a:schemeClr val="tx1"/>
                </a:solidFill>
                <a:highlight>
                  <a:srgbClr val="F2F4F8"/>
                </a:highlight>
              </a:rPr>
              <a:t>Collect</a:t>
            </a:r>
            <a:r>
              <a:rPr lang="en-GB" sz="2000" dirty="0">
                <a:solidFill>
                  <a:schemeClr val="tx1"/>
                </a:solidFill>
                <a:highlight>
                  <a:srgbClr val="F2F4F8"/>
                </a:highlight>
              </a:rPr>
              <a:t> data using SpaceX REST API and web scraping techniques</a:t>
            </a:r>
          </a:p>
          <a:p>
            <a:pPr>
              <a:lnSpc>
                <a:spcPct val="120000"/>
              </a:lnSpc>
              <a:spcBef>
                <a:spcPts val="1400"/>
              </a:spcBef>
              <a:buFont typeface="Wingdings" panose="05000000000000000000" pitchFamily="2" charset="2"/>
              <a:buChar char="Ø"/>
            </a:pPr>
            <a:r>
              <a:rPr lang="en-GB" sz="2000" b="1" dirty="0">
                <a:solidFill>
                  <a:schemeClr val="tx1"/>
                </a:solidFill>
                <a:highlight>
                  <a:srgbClr val="F2F4F8"/>
                </a:highlight>
              </a:rPr>
              <a:t>Wrangle</a:t>
            </a:r>
            <a:r>
              <a:rPr lang="en-GB" sz="2000" dirty="0">
                <a:solidFill>
                  <a:schemeClr val="tx1"/>
                </a:solidFill>
                <a:highlight>
                  <a:srgbClr val="F2F4F8"/>
                </a:highlight>
              </a:rPr>
              <a:t> data – by filtering the data, handling missing values and applying one hot encoding – to prepare the data for analysis and modelling</a:t>
            </a:r>
          </a:p>
          <a:p>
            <a:pPr>
              <a:lnSpc>
                <a:spcPct val="120000"/>
              </a:lnSpc>
              <a:spcBef>
                <a:spcPts val="1400"/>
              </a:spcBef>
              <a:buFont typeface="Wingdings" panose="05000000000000000000" pitchFamily="2" charset="2"/>
              <a:buChar char="Ø"/>
            </a:pPr>
            <a:r>
              <a:rPr lang="en-GB" sz="2000" b="1" dirty="0">
                <a:solidFill>
                  <a:schemeClr val="tx1"/>
                </a:solidFill>
                <a:highlight>
                  <a:srgbClr val="F2F4F8"/>
                </a:highlight>
              </a:rPr>
              <a:t>Explore</a:t>
            </a:r>
            <a:r>
              <a:rPr lang="en-GB" sz="2000" dirty="0">
                <a:solidFill>
                  <a:schemeClr val="tx1"/>
                </a:solidFill>
                <a:highlight>
                  <a:srgbClr val="F2F4F8"/>
                </a:highlight>
              </a:rPr>
              <a:t> data via EDA with SQL and data visualization techniques</a:t>
            </a:r>
          </a:p>
          <a:p>
            <a:pPr>
              <a:lnSpc>
                <a:spcPct val="120000"/>
              </a:lnSpc>
              <a:spcBef>
                <a:spcPts val="1400"/>
              </a:spcBef>
              <a:buFont typeface="Wingdings" panose="05000000000000000000" pitchFamily="2" charset="2"/>
              <a:buChar char="Ø"/>
            </a:pPr>
            <a:r>
              <a:rPr lang="en-GB" sz="2000" b="1" dirty="0">
                <a:solidFill>
                  <a:schemeClr val="tx1"/>
                </a:solidFill>
                <a:highlight>
                  <a:srgbClr val="F2F4F8"/>
                </a:highlight>
              </a:rPr>
              <a:t>Visualize</a:t>
            </a:r>
            <a:r>
              <a:rPr lang="en-GB" sz="2000" dirty="0">
                <a:solidFill>
                  <a:schemeClr val="tx1"/>
                </a:solidFill>
                <a:highlight>
                  <a:srgbClr val="F2F4F8"/>
                </a:highlight>
              </a:rPr>
              <a:t> the data using Folium and </a:t>
            </a:r>
            <a:r>
              <a:rPr lang="en-GB" sz="2000" dirty="0" err="1">
                <a:solidFill>
                  <a:schemeClr val="tx1"/>
                </a:solidFill>
                <a:highlight>
                  <a:srgbClr val="F2F4F8"/>
                </a:highlight>
              </a:rPr>
              <a:t>Plotly</a:t>
            </a:r>
            <a:r>
              <a:rPr lang="en-GB" sz="2000" dirty="0">
                <a:solidFill>
                  <a:schemeClr val="tx1"/>
                </a:solidFill>
                <a:highlight>
                  <a:srgbClr val="F2F4F8"/>
                </a:highlight>
              </a:rPr>
              <a:t> Dash</a:t>
            </a:r>
          </a:p>
          <a:p>
            <a:pPr>
              <a:lnSpc>
                <a:spcPct val="120000"/>
              </a:lnSpc>
              <a:spcBef>
                <a:spcPts val="1400"/>
              </a:spcBef>
              <a:buFont typeface="Wingdings" panose="05000000000000000000" pitchFamily="2" charset="2"/>
              <a:buChar char="Ø"/>
            </a:pPr>
            <a:r>
              <a:rPr lang="en-GB" sz="2000" b="1" dirty="0">
                <a:solidFill>
                  <a:schemeClr val="tx1"/>
                </a:solidFill>
                <a:highlight>
                  <a:srgbClr val="F2F4F8"/>
                </a:highlight>
              </a:rPr>
              <a:t>Build Models </a:t>
            </a:r>
            <a:r>
              <a:rPr lang="en-GB" sz="2000" dirty="0">
                <a:solidFill>
                  <a:schemeClr val="tx1"/>
                </a:solidFill>
                <a:highlight>
                  <a:srgbClr val="F2F4F8"/>
                </a:highlight>
              </a:rPr>
              <a:t>to predict landing outcomes using classification models. Tune and evaluate models to find best model and parameters </a:t>
            </a:r>
            <a:endParaRPr lang="en-US" sz="700" dirty="0">
              <a:solidFill>
                <a:schemeClr val="tx1"/>
              </a:solidFill>
              <a:highlight>
                <a:srgbClr val="F2F4F8"/>
              </a:highlight>
              <a:latin typeface="Abadi"/>
            </a:endParaRPr>
          </a:p>
        </p:txBody>
      </p:sp>
    </p:spTree>
    <p:extLst>
      <p:ext uri="{BB962C8B-B14F-4D97-AF65-F5344CB8AC3E}">
        <p14:creationId xmlns:p14="http://schemas.microsoft.com/office/powerpoint/2010/main" val="3288665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16037"/>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buFont typeface="Wingdings" panose="05000000000000000000" pitchFamily="2" charset="2"/>
              <a:buChar char="Ø"/>
            </a:pPr>
            <a:r>
              <a:rPr lang="en-GB" sz="1800" b="1" dirty="0">
                <a:highlight>
                  <a:srgbClr val="F2F4F8"/>
                </a:highlight>
              </a:rPr>
              <a:t>Request data</a:t>
            </a:r>
            <a:r>
              <a:rPr lang="en-GB" sz="1800" dirty="0">
                <a:highlight>
                  <a:srgbClr val="F2F4F8"/>
                </a:highlight>
              </a:rPr>
              <a:t> from SpaceX API (rocket launch data)</a:t>
            </a:r>
          </a:p>
          <a:p>
            <a:pPr>
              <a:lnSpc>
                <a:spcPct val="100000"/>
              </a:lnSpc>
              <a:spcBef>
                <a:spcPts val="1400"/>
              </a:spcBef>
              <a:buFont typeface="Wingdings" panose="05000000000000000000" pitchFamily="2" charset="2"/>
              <a:buChar char="Ø"/>
            </a:pPr>
            <a:r>
              <a:rPr lang="en-GB" sz="1800" b="1" dirty="0">
                <a:highlight>
                  <a:srgbClr val="F2F4F8"/>
                </a:highlight>
              </a:rPr>
              <a:t>Decode response</a:t>
            </a:r>
            <a:r>
              <a:rPr lang="en-GB" sz="1800" dirty="0">
                <a:highlight>
                  <a:srgbClr val="F2F4F8"/>
                </a:highlight>
              </a:rPr>
              <a:t> using .</a:t>
            </a:r>
            <a:r>
              <a:rPr lang="en-GB" sz="1800" dirty="0" err="1">
                <a:highlight>
                  <a:srgbClr val="F2F4F8"/>
                </a:highlight>
              </a:rPr>
              <a:t>json</a:t>
            </a:r>
            <a:r>
              <a:rPr lang="en-GB" sz="1800" dirty="0">
                <a:highlight>
                  <a:srgbClr val="F2F4F8"/>
                </a:highlight>
              </a:rPr>
              <a:t>() and convert to a </a:t>
            </a:r>
            <a:r>
              <a:rPr lang="en-GB" sz="1800" dirty="0" err="1">
                <a:highlight>
                  <a:srgbClr val="F2F4F8"/>
                </a:highlight>
              </a:rPr>
              <a:t>dataframe</a:t>
            </a:r>
            <a:r>
              <a:rPr lang="en-GB" sz="1800" dirty="0">
                <a:highlight>
                  <a:srgbClr val="F2F4F8"/>
                </a:highlight>
              </a:rPr>
              <a:t> using .</a:t>
            </a:r>
            <a:r>
              <a:rPr lang="en-GB" sz="1800" dirty="0" err="1">
                <a:highlight>
                  <a:srgbClr val="F2F4F8"/>
                </a:highlight>
              </a:rPr>
              <a:t>json_normalize</a:t>
            </a:r>
            <a:r>
              <a:rPr lang="en-GB" sz="1800" dirty="0">
                <a:highlight>
                  <a:srgbClr val="F2F4F8"/>
                </a:highlight>
              </a:rPr>
              <a:t>()</a:t>
            </a:r>
          </a:p>
          <a:p>
            <a:pPr>
              <a:lnSpc>
                <a:spcPct val="100000"/>
              </a:lnSpc>
              <a:spcBef>
                <a:spcPts val="1400"/>
              </a:spcBef>
              <a:buFont typeface="Wingdings" panose="05000000000000000000" pitchFamily="2" charset="2"/>
              <a:buChar char="Ø"/>
            </a:pPr>
            <a:r>
              <a:rPr lang="en-GB" sz="1800" b="1" dirty="0">
                <a:highlight>
                  <a:srgbClr val="F2F4F8"/>
                </a:highlight>
              </a:rPr>
              <a:t>Request information</a:t>
            </a:r>
            <a:r>
              <a:rPr lang="en-GB" sz="1800" dirty="0">
                <a:highlight>
                  <a:srgbClr val="F2F4F8"/>
                </a:highlight>
              </a:rPr>
              <a:t> about the launches from SpaceX API using custom functions</a:t>
            </a:r>
          </a:p>
          <a:p>
            <a:pPr>
              <a:lnSpc>
                <a:spcPct val="100000"/>
              </a:lnSpc>
              <a:spcBef>
                <a:spcPts val="1400"/>
              </a:spcBef>
              <a:buFont typeface="Wingdings" panose="05000000000000000000" pitchFamily="2" charset="2"/>
              <a:buChar char="Ø"/>
            </a:pPr>
            <a:r>
              <a:rPr lang="en-GB" sz="1800" b="1" dirty="0">
                <a:highlight>
                  <a:srgbClr val="F2F4F8"/>
                </a:highlight>
              </a:rPr>
              <a:t>Create dictionary</a:t>
            </a:r>
            <a:r>
              <a:rPr lang="en-GB" sz="1800" dirty="0">
                <a:highlight>
                  <a:srgbClr val="F2F4F8"/>
                </a:highlight>
              </a:rPr>
              <a:t> from the data</a:t>
            </a:r>
          </a:p>
          <a:p>
            <a:pPr>
              <a:lnSpc>
                <a:spcPct val="100000"/>
              </a:lnSpc>
              <a:spcBef>
                <a:spcPts val="1400"/>
              </a:spcBef>
              <a:buFont typeface="Wingdings" panose="05000000000000000000" pitchFamily="2" charset="2"/>
              <a:buChar char="Ø"/>
            </a:pPr>
            <a:r>
              <a:rPr lang="en-GB" sz="1800" b="1" dirty="0">
                <a:highlight>
                  <a:srgbClr val="F2F4F8"/>
                </a:highlight>
              </a:rPr>
              <a:t>Create </a:t>
            </a:r>
            <a:r>
              <a:rPr lang="en-GB" sz="1800" b="1" dirty="0" err="1">
                <a:highlight>
                  <a:srgbClr val="F2F4F8"/>
                </a:highlight>
              </a:rPr>
              <a:t>dataframe</a:t>
            </a:r>
            <a:r>
              <a:rPr lang="en-GB" sz="1800" dirty="0">
                <a:highlight>
                  <a:srgbClr val="F2F4F8"/>
                </a:highlight>
              </a:rPr>
              <a:t> from the dictionary</a:t>
            </a:r>
          </a:p>
          <a:p>
            <a:pPr>
              <a:lnSpc>
                <a:spcPct val="100000"/>
              </a:lnSpc>
              <a:spcBef>
                <a:spcPts val="1400"/>
              </a:spcBef>
              <a:buFont typeface="Wingdings" panose="05000000000000000000" pitchFamily="2" charset="2"/>
              <a:buChar char="Ø"/>
            </a:pPr>
            <a:r>
              <a:rPr lang="en-GB" sz="1800" b="1" dirty="0">
                <a:highlight>
                  <a:srgbClr val="F2F4F8"/>
                </a:highlight>
              </a:rPr>
              <a:t>Filter </a:t>
            </a:r>
            <a:r>
              <a:rPr lang="en-GB" sz="1800" b="1" dirty="0" err="1">
                <a:highlight>
                  <a:srgbClr val="F2F4F8"/>
                </a:highlight>
              </a:rPr>
              <a:t>dataframe</a:t>
            </a:r>
            <a:r>
              <a:rPr lang="en-GB" sz="1800" dirty="0">
                <a:highlight>
                  <a:srgbClr val="F2F4F8"/>
                </a:highlight>
              </a:rPr>
              <a:t> to contain only Falcon 9 launches</a:t>
            </a:r>
          </a:p>
          <a:p>
            <a:pPr>
              <a:lnSpc>
                <a:spcPct val="100000"/>
              </a:lnSpc>
              <a:spcBef>
                <a:spcPts val="1400"/>
              </a:spcBef>
              <a:buFont typeface="Wingdings" panose="05000000000000000000" pitchFamily="2" charset="2"/>
              <a:buChar char="Ø"/>
            </a:pPr>
            <a:r>
              <a:rPr lang="en-GB" sz="1800" b="1" dirty="0">
                <a:highlight>
                  <a:srgbClr val="F2F4F8"/>
                </a:highlight>
              </a:rPr>
              <a:t>Replace missing values</a:t>
            </a:r>
            <a:r>
              <a:rPr lang="en-GB" sz="1800" dirty="0">
                <a:highlight>
                  <a:srgbClr val="F2F4F8"/>
                </a:highlight>
              </a:rPr>
              <a:t> of Payload Mass with calculated .mean()</a:t>
            </a:r>
          </a:p>
          <a:p>
            <a:pPr>
              <a:lnSpc>
                <a:spcPct val="100000"/>
              </a:lnSpc>
              <a:spcBef>
                <a:spcPts val="1400"/>
              </a:spcBef>
              <a:buFont typeface="Wingdings" panose="05000000000000000000" pitchFamily="2" charset="2"/>
              <a:buChar char="Ø"/>
            </a:pPr>
            <a:r>
              <a:rPr lang="en-GB" sz="1800" b="1" dirty="0">
                <a:highlight>
                  <a:srgbClr val="F2F4F8"/>
                </a:highlight>
              </a:rPr>
              <a:t>Export data </a:t>
            </a:r>
            <a:r>
              <a:rPr lang="en-GB" sz="1800" dirty="0">
                <a:highlight>
                  <a:srgbClr val="F2F4F8"/>
                </a:highlight>
              </a:rPr>
              <a:t>to csv file</a:t>
            </a:r>
            <a:endParaRPr lang="en-US" sz="800" dirty="0">
              <a:highlight>
                <a:srgbClr val="F2F4F8"/>
              </a:highligh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outerShdw blurRad="38100" dist="38100" dir="2700000" algn="tl">
                    <a:srgbClr val="000000">
                      <a:alpha val="43137"/>
                    </a:srgbClr>
                  </a:outerShdw>
                </a:effectLst>
                <a:latin typeface="Abadi"/>
              </a:rPr>
              <a:t>Data Collection – SpaceX API</a:t>
            </a:r>
          </a:p>
        </p:txBody>
      </p:sp>
      <p:pic>
        <p:nvPicPr>
          <p:cNvPr id="2" name="Content Placeholder 1">
            <a:extLst>
              <a:ext uri="{FF2B5EF4-FFF2-40B4-BE49-F238E27FC236}">
                <a16:creationId xmlns:a16="http://schemas.microsoft.com/office/drawing/2014/main" id="{5B490BBD-8DC8-EE81-F097-190DC958029D}"/>
              </a:ext>
            </a:extLst>
          </p:cNvPr>
          <p:cNvPicPr>
            <a:picLocks noGrp="1" noChangeAspect="1"/>
          </p:cNvPicPr>
          <p:nvPr>
            <p:ph idx="4294967295"/>
          </p:nvPr>
        </p:nvPicPr>
        <p:blipFill>
          <a:blip r:embed="rId4"/>
          <a:stretch>
            <a:fillRect/>
          </a:stretch>
        </p:blipFill>
        <p:spPr>
          <a:xfrm>
            <a:off x="6347513" y="1452563"/>
            <a:ext cx="4586500" cy="4206875"/>
          </a:xfrm>
          <a:prstGeom prst="rect">
            <a:avLst/>
          </a:prstGeom>
        </p:spPr>
      </p:pic>
      <p:sp>
        <p:nvSpPr>
          <p:cNvPr id="7" name="TextBox 6">
            <a:extLst>
              <a:ext uri="{FF2B5EF4-FFF2-40B4-BE49-F238E27FC236}">
                <a16:creationId xmlns:a16="http://schemas.microsoft.com/office/drawing/2014/main" id="{CDCB0D5A-772D-EA01-3EB4-CCCB663C6944}"/>
              </a:ext>
            </a:extLst>
          </p:cNvPr>
          <p:cNvSpPr txBox="1"/>
          <p:nvPr/>
        </p:nvSpPr>
        <p:spPr>
          <a:xfrm>
            <a:off x="954495" y="6028904"/>
            <a:ext cx="10331116" cy="830997"/>
          </a:xfrm>
          <a:prstGeom prst="rect">
            <a:avLst/>
          </a:prstGeom>
          <a:noFill/>
        </p:spPr>
        <p:txBody>
          <a:bodyPr wrap="square" rtlCol="0">
            <a:spAutoFit/>
          </a:bodyPr>
          <a:lstStyle/>
          <a:p>
            <a:r>
              <a:rPr lang="en-US" sz="1200" dirty="0">
                <a:solidFill>
                  <a:schemeClr val="accent3">
                    <a:lumMod val="25000"/>
                  </a:schemeClr>
                </a:solidFill>
                <a:latin typeface="Abadi" panose="020B0604020104020204" pitchFamily="34" charset="0"/>
              </a:rPr>
              <a:t>The link to the notebook is</a:t>
            </a:r>
          </a:p>
          <a:p>
            <a:r>
              <a:rPr lang="en-US" sz="1200" dirty="0">
                <a:solidFill>
                  <a:srgbClr val="1C7DDB"/>
                </a:solidFill>
                <a:latin typeface="Abadi" panose="020B0604020104020204" pitchFamily="34" charset="0"/>
              </a:rPr>
              <a:t>. https://github.com/Ashutosh-Singh-Thakur/Data-Science/blob/master/Course%2010%20Applied%20Data%20Science%20Capstone/jupyter-labs-spacex-data-collection-api.ipynb</a:t>
            </a:r>
            <a:endParaRPr lang="en-US" sz="1200" dirty="0">
              <a:solidFill>
                <a:schemeClr val="accent3">
                  <a:lumMod val="25000"/>
                </a:schemeClr>
              </a:solidFill>
              <a:latin typeface="Abadi" panose="020B0604020104020204" pitchFamily="34" charset="0"/>
            </a:endParaRPr>
          </a:p>
          <a:p>
            <a:endParaRPr lang="en-US" sz="1200" dirty="0"/>
          </a:p>
        </p:txBody>
      </p: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1902</TotalTime>
  <Words>3188</Words>
  <Application>Microsoft Office PowerPoint</Application>
  <PresentationFormat>Widescreen</PresentationFormat>
  <Paragraphs>327</Paragraphs>
  <Slides>48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Abadi</vt:lpstr>
      <vt:lpstr>Algerian</vt:lpstr>
      <vt:lpstr>Arial</vt:lpstr>
      <vt:lpstr>Calibri</vt:lpstr>
      <vt:lpstr>Calibri Light</vt:lpstr>
      <vt:lpstr>IBM Plex Mono SemiBold</vt:lpstr>
      <vt:lpstr>IBM Plex Mono Text</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Ashutosh Singh Thakur</cp:lastModifiedBy>
  <cp:revision>207</cp:revision>
  <dcterms:created xsi:type="dcterms:W3CDTF">2021-04-29T18:58:34Z</dcterms:created>
  <dcterms:modified xsi:type="dcterms:W3CDTF">2023-11-06T12:39:29Z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